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ags/tag10.xml" ContentType="application/vnd.openxmlformats-officedocument.presentationml.tags+xml"/>
  <Override PartName="/ppt/theme/theme5.xml" ContentType="application/vnd.openxmlformats-officedocument.theme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77" r:id="rId3"/>
    <p:sldMasterId id="2147483687" r:id="rId4"/>
  </p:sldMasterIdLst>
  <p:notesMasterIdLst>
    <p:notesMasterId r:id="rId63"/>
  </p:notesMasterIdLst>
  <p:sldIdLst>
    <p:sldId id="273" r:id="rId5"/>
    <p:sldId id="258" r:id="rId6"/>
    <p:sldId id="359" r:id="rId7"/>
    <p:sldId id="274" r:id="rId8"/>
    <p:sldId id="282" r:id="rId9"/>
    <p:sldId id="308" r:id="rId10"/>
    <p:sldId id="296" r:id="rId11"/>
    <p:sldId id="295" r:id="rId12"/>
    <p:sldId id="299" r:id="rId13"/>
    <p:sldId id="300" r:id="rId14"/>
    <p:sldId id="307" r:id="rId15"/>
    <p:sldId id="304" r:id="rId16"/>
    <p:sldId id="288" r:id="rId17"/>
    <p:sldId id="309" r:id="rId18"/>
    <p:sldId id="310" r:id="rId19"/>
    <p:sldId id="311" r:id="rId20"/>
    <p:sldId id="298" r:id="rId21"/>
    <p:sldId id="319" r:id="rId22"/>
    <p:sldId id="320" r:id="rId23"/>
    <p:sldId id="321" r:id="rId24"/>
    <p:sldId id="289" r:id="rId25"/>
    <p:sldId id="331" r:id="rId26"/>
    <p:sldId id="332" r:id="rId27"/>
    <p:sldId id="333" r:id="rId28"/>
    <p:sldId id="334" r:id="rId29"/>
    <p:sldId id="335" r:id="rId30"/>
    <p:sldId id="291" r:id="rId31"/>
    <p:sldId id="345" r:id="rId32"/>
    <p:sldId id="350" r:id="rId33"/>
    <p:sldId id="351" r:id="rId34"/>
    <p:sldId id="348" r:id="rId35"/>
    <p:sldId id="352" r:id="rId36"/>
    <p:sldId id="353" r:id="rId37"/>
    <p:sldId id="354" r:id="rId38"/>
    <p:sldId id="355" r:id="rId39"/>
    <p:sldId id="349" r:id="rId40"/>
    <p:sldId id="356" r:id="rId41"/>
    <p:sldId id="347" r:id="rId42"/>
    <p:sldId id="357" r:id="rId43"/>
    <p:sldId id="358" r:id="rId44"/>
    <p:sldId id="361" r:id="rId45"/>
    <p:sldId id="360" r:id="rId46"/>
    <p:sldId id="290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29" r:id="rId57"/>
    <p:sldId id="315" r:id="rId58"/>
    <p:sldId id="316" r:id="rId59"/>
    <p:sldId id="317" r:id="rId60"/>
    <p:sldId id="318" r:id="rId61"/>
    <p:sldId id="286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0" autoAdjust="0"/>
    <p:restoredTop sz="94660"/>
  </p:normalViewPr>
  <p:slideViewPr>
    <p:cSldViewPr>
      <p:cViewPr varScale="1">
        <p:scale>
          <a:sx n="85" d="100"/>
          <a:sy n="85" d="100"/>
        </p:scale>
        <p:origin x="155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C587E-D380-4F97-BEA9-06851DDE65E8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64DBE-7402-488B-B662-60A15DD400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84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E2601-95AE-4257-9668-B4375FD1C93E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70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E2601-95AE-4257-9668-B4375FD1C93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586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64DBE-7402-488B-B662-60A15DD400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7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jpeg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jpeg"/><Relationship Id="rId4" Type="http://schemas.openxmlformats.org/officeDocument/2006/relationships/oleObject" Target="../embeddings/oleObject7.bin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516" name="Rectangle 9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741470" y="560855"/>
            <a:ext cx="4659986" cy="5741604"/>
            <a:chOff x="2535069" y="594571"/>
            <a:chExt cx="4850032" cy="5634753"/>
          </a:xfrm>
        </p:grpSpPr>
        <p:sp>
          <p:nvSpPr>
            <p:cNvPr id="9" name="Rectangle 8"/>
            <p:cNvSpPr/>
            <p:nvPr userDrawn="1"/>
          </p:nvSpPr>
          <p:spPr>
            <a:xfrm rot="2595032">
              <a:off x="4442488" y="594571"/>
              <a:ext cx="1050039" cy="563475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6329186" y="882812"/>
              <a:ext cx="1055915" cy="1055915"/>
            </a:xfrm>
            <a:prstGeom prst="ellipse">
              <a:avLst/>
            </a:prstGeom>
            <a:solidFill>
              <a:srgbClr val="315E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2535069" y="4906882"/>
              <a:ext cx="1055915" cy="10559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536578" y="1618752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6578" y="4221087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41577" y="1700810"/>
            <a:ext cx="4979465" cy="1872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200" b="1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1969" y="3634979"/>
            <a:ext cx="4969073" cy="288033"/>
          </a:xfrm>
        </p:spPr>
        <p:txBody>
          <a:bodyPr anchor="ctr">
            <a:noAutofit/>
          </a:bodyPr>
          <a:lstStyle>
            <a:lvl1pPr marL="0" marR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Secondary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11967" y="3933063"/>
            <a:ext cx="1296665" cy="288033"/>
          </a:xfrm>
        </p:spPr>
        <p:txBody>
          <a:bodyPr anchor="ctr">
            <a:noAutofit/>
          </a:bodyPr>
          <a:lstStyle>
            <a:lvl1pPr algn="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27795" r="5170" b="27021"/>
          <a:stretch/>
        </p:blipFill>
        <p:spPr>
          <a:xfrm>
            <a:off x="6073205" y="5126499"/>
            <a:ext cx="2581452" cy="9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87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39356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39554" y="1353442"/>
            <a:ext cx="8072469" cy="456911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47108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922855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&amp;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8065286" cy="132835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4" y="2758487"/>
            <a:ext cx="8065081" cy="3164070"/>
          </a:xfrm>
        </p:spPr>
        <p:txBody>
          <a:bodyPr numCol="3" spcCol="280693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02285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ntro, 2 Column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4818710" cy="132835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3" y="2758487"/>
            <a:ext cx="4818710" cy="3164070"/>
          </a:xfrm>
        </p:spPr>
        <p:txBody>
          <a:bodyPr numCol="2" spcCol="280693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1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197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1"/>
            <a:ext cx="4818710" cy="4569117"/>
          </a:xfrm>
        </p:spPr>
        <p:txBody>
          <a:bodyPr numCol="2" spcCol="280693"/>
          <a:lstStyle>
            <a:lvl1pPr marL="0" marR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1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3423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5" y="1353441"/>
            <a:ext cx="2550161" cy="4569117"/>
          </a:xfrm>
        </p:spPr>
        <p:txBody>
          <a:bodyPr numCol="1" spcCol="280693"/>
          <a:lstStyle>
            <a:lvl1pPr marL="0" marR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252811" y="1353441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6429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1"/>
            <a:ext cx="2190323" cy="4569117"/>
          </a:xfrm>
        </p:spPr>
        <p:txBody>
          <a:bodyPr numCol="1" spcCol="280693"/>
          <a:lstStyle>
            <a:lvl1pPr marL="0" marR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252811" y="1353441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5109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539553" y="1353442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una tabla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0035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539553" y="1353442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366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er Slide">
    <p:bg>
      <p:bgPr>
        <a:solidFill>
          <a:srgbClr val="D7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516" name="Rectangle 9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209064" y="1028804"/>
            <a:ext cx="7446789" cy="5829202"/>
            <a:chOff x="735726" y="1020138"/>
            <a:chExt cx="7922092" cy="5847385"/>
          </a:xfrm>
        </p:grpSpPr>
        <p:sp>
          <p:nvSpPr>
            <p:cNvPr id="16" name="Rectangle 3"/>
            <p:cNvSpPr/>
            <p:nvPr userDrawn="1"/>
          </p:nvSpPr>
          <p:spPr>
            <a:xfrm rot="2700000">
              <a:off x="3801387" y="742685"/>
              <a:ext cx="1790769" cy="7922092"/>
            </a:xfrm>
            <a:custGeom>
              <a:avLst/>
              <a:gdLst>
                <a:gd name="connsiteX0" fmla="*/ 0 w 1771355"/>
                <a:gd name="connsiteY0" fmla="*/ 0 h 8124148"/>
                <a:gd name="connsiteX1" fmla="*/ 1771355 w 1771355"/>
                <a:gd name="connsiteY1" fmla="*/ 0 h 8124148"/>
                <a:gd name="connsiteX2" fmla="*/ 1771355 w 1771355"/>
                <a:gd name="connsiteY2" fmla="*/ 8124148 h 8124148"/>
                <a:gd name="connsiteX3" fmla="*/ 0 w 1771355"/>
                <a:gd name="connsiteY3" fmla="*/ 8124148 h 8124148"/>
                <a:gd name="connsiteX4" fmla="*/ 0 w 1771355"/>
                <a:gd name="connsiteY4" fmla="*/ 0 h 8124148"/>
                <a:gd name="connsiteX0" fmla="*/ 0 w 1771355"/>
                <a:gd name="connsiteY0" fmla="*/ 0 h 8124148"/>
                <a:gd name="connsiteX1" fmla="*/ 1771355 w 1771355"/>
                <a:gd name="connsiteY1" fmla="*/ 0 h 8124148"/>
                <a:gd name="connsiteX2" fmla="*/ 1771355 w 1771355"/>
                <a:gd name="connsiteY2" fmla="*/ 8124148 h 8124148"/>
                <a:gd name="connsiteX3" fmla="*/ 6736 w 1771355"/>
                <a:gd name="connsiteY3" fmla="*/ 7922092 h 8124148"/>
                <a:gd name="connsiteX4" fmla="*/ 0 w 1771355"/>
                <a:gd name="connsiteY4" fmla="*/ 0 h 8124148"/>
                <a:gd name="connsiteX0" fmla="*/ 0 w 1771355"/>
                <a:gd name="connsiteY0" fmla="*/ 0 h 7922092"/>
                <a:gd name="connsiteX1" fmla="*/ 1771355 w 1771355"/>
                <a:gd name="connsiteY1" fmla="*/ 0 h 7922092"/>
                <a:gd name="connsiteX2" fmla="*/ 1771355 w 1771355"/>
                <a:gd name="connsiteY2" fmla="*/ 6144002 h 7922092"/>
                <a:gd name="connsiteX3" fmla="*/ 6736 w 1771355"/>
                <a:gd name="connsiteY3" fmla="*/ 7922092 h 7922092"/>
                <a:gd name="connsiteX4" fmla="*/ 0 w 1771355"/>
                <a:gd name="connsiteY4" fmla="*/ 0 h 79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1355" h="7922092">
                  <a:moveTo>
                    <a:pt x="0" y="0"/>
                  </a:moveTo>
                  <a:lnTo>
                    <a:pt x="1771355" y="0"/>
                  </a:lnTo>
                  <a:lnTo>
                    <a:pt x="1771355" y="6144002"/>
                  </a:lnTo>
                  <a:lnTo>
                    <a:pt x="6736" y="7922092"/>
                  </a:lnTo>
                  <a:cubicBezTo>
                    <a:pt x="4491" y="5281395"/>
                    <a:pt x="2245" y="2640697"/>
                    <a:pt x="0" y="0"/>
                  </a:cubicBezTo>
                  <a:close/>
                </a:path>
              </a:pathLst>
            </a:custGeom>
            <a:solidFill>
              <a:srgbClr val="9999B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57963" y="1958405"/>
              <a:ext cx="1760399" cy="4909118"/>
            </a:xfrm>
            <a:prstGeom prst="rect">
              <a:avLst/>
            </a:prstGeom>
            <a:solidFill>
              <a:srgbClr val="5BB7E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8" name="Freeform 17"/>
            <p:cNvSpPr/>
            <p:nvPr userDrawn="1"/>
          </p:nvSpPr>
          <p:spPr>
            <a:xfrm>
              <a:off x="6557963" y="1842338"/>
              <a:ext cx="1550195" cy="2233614"/>
            </a:xfrm>
            <a:custGeom>
              <a:avLst/>
              <a:gdLst>
                <a:gd name="connsiteX0" fmla="*/ 114300 w 1543050"/>
                <a:gd name="connsiteY0" fmla="*/ 1590675 h 2200275"/>
                <a:gd name="connsiteX1" fmla="*/ 0 w 1543050"/>
                <a:gd name="connsiteY1" fmla="*/ 0 h 2200275"/>
                <a:gd name="connsiteX2" fmla="*/ 1543050 w 1543050"/>
                <a:gd name="connsiteY2" fmla="*/ 666750 h 2200275"/>
                <a:gd name="connsiteX3" fmla="*/ 0 w 1543050"/>
                <a:gd name="connsiteY3" fmla="*/ 2200275 h 2200275"/>
                <a:gd name="connsiteX4" fmla="*/ 0 w 1543050"/>
                <a:gd name="connsiteY4" fmla="*/ 9525 h 2200275"/>
                <a:gd name="connsiteX5" fmla="*/ 0 w 1543050"/>
                <a:gd name="connsiteY5" fmla="*/ 9525 h 2200275"/>
                <a:gd name="connsiteX0" fmla="*/ 0 w 1543050"/>
                <a:gd name="connsiteY0" fmla="*/ 0 h 2200275"/>
                <a:gd name="connsiteX1" fmla="*/ 1543050 w 1543050"/>
                <a:gd name="connsiteY1" fmla="*/ 666750 h 2200275"/>
                <a:gd name="connsiteX2" fmla="*/ 0 w 1543050"/>
                <a:gd name="connsiteY2" fmla="*/ 2200275 h 2200275"/>
                <a:gd name="connsiteX3" fmla="*/ 0 w 1543050"/>
                <a:gd name="connsiteY3" fmla="*/ 9525 h 2200275"/>
                <a:gd name="connsiteX4" fmla="*/ 0 w 1543050"/>
                <a:gd name="connsiteY4" fmla="*/ 9525 h 2200275"/>
                <a:gd name="connsiteX0" fmla="*/ 0 w 1543050"/>
                <a:gd name="connsiteY0" fmla="*/ 0 h 2200275"/>
                <a:gd name="connsiteX1" fmla="*/ 1543050 w 1543050"/>
                <a:gd name="connsiteY1" fmla="*/ 666750 h 2200275"/>
                <a:gd name="connsiteX2" fmla="*/ 0 w 1543050"/>
                <a:gd name="connsiteY2" fmla="*/ 2200275 h 2200275"/>
                <a:gd name="connsiteX3" fmla="*/ 0 w 1543050"/>
                <a:gd name="connsiteY3" fmla="*/ 9525 h 2200275"/>
                <a:gd name="connsiteX0" fmla="*/ 0 w 1543050"/>
                <a:gd name="connsiteY0" fmla="*/ 0 h 2200275"/>
                <a:gd name="connsiteX1" fmla="*/ 1543050 w 1543050"/>
                <a:gd name="connsiteY1" fmla="*/ 666750 h 2200275"/>
                <a:gd name="connsiteX2" fmla="*/ 0 w 1543050"/>
                <a:gd name="connsiteY2" fmla="*/ 2200275 h 2200275"/>
                <a:gd name="connsiteX3" fmla="*/ 0 w 1543050"/>
                <a:gd name="connsiteY3" fmla="*/ 9525 h 2200275"/>
                <a:gd name="connsiteX4" fmla="*/ 0 w 1543050"/>
                <a:gd name="connsiteY4" fmla="*/ 0 h 2200275"/>
                <a:gd name="connsiteX0" fmla="*/ 0 w 1552575"/>
                <a:gd name="connsiteY0" fmla="*/ 0 h 2200275"/>
                <a:gd name="connsiteX1" fmla="*/ 1552575 w 1552575"/>
                <a:gd name="connsiteY1" fmla="*/ 647984 h 2200275"/>
                <a:gd name="connsiteX2" fmla="*/ 0 w 1552575"/>
                <a:gd name="connsiteY2" fmla="*/ 2200275 h 2200275"/>
                <a:gd name="connsiteX3" fmla="*/ 0 w 1552575"/>
                <a:gd name="connsiteY3" fmla="*/ 9525 h 2200275"/>
                <a:gd name="connsiteX4" fmla="*/ 0 w 1552575"/>
                <a:gd name="connsiteY4" fmla="*/ 0 h 2200275"/>
                <a:gd name="connsiteX0" fmla="*/ 0 w 1547813"/>
                <a:gd name="connsiteY0" fmla="*/ 0 h 2200275"/>
                <a:gd name="connsiteX1" fmla="*/ 1547813 w 1547813"/>
                <a:gd name="connsiteY1" fmla="*/ 647984 h 2200275"/>
                <a:gd name="connsiteX2" fmla="*/ 0 w 1547813"/>
                <a:gd name="connsiteY2" fmla="*/ 2200275 h 2200275"/>
                <a:gd name="connsiteX3" fmla="*/ 0 w 1547813"/>
                <a:gd name="connsiteY3" fmla="*/ 9525 h 2200275"/>
                <a:gd name="connsiteX4" fmla="*/ 0 w 1547813"/>
                <a:gd name="connsiteY4" fmla="*/ 0 h 2200275"/>
                <a:gd name="connsiteX0" fmla="*/ 0 w 1550195"/>
                <a:gd name="connsiteY0" fmla="*/ 0 h 2200275"/>
                <a:gd name="connsiteX1" fmla="*/ 1550195 w 1550195"/>
                <a:gd name="connsiteY1" fmla="*/ 647984 h 2200275"/>
                <a:gd name="connsiteX2" fmla="*/ 0 w 1550195"/>
                <a:gd name="connsiteY2" fmla="*/ 2200275 h 2200275"/>
                <a:gd name="connsiteX3" fmla="*/ 0 w 1550195"/>
                <a:gd name="connsiteY3" fmla="*/ 9525 h 2200275"/>
                <a:gd name="connsiteX4" fmla="*/ 0 w 1550195"/>
                <a:gd name="connsiteY4" fmla="*/ 0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195" h="2200275">
                  <a:moveTo>
                    <a:pt x="0" y="0"/>
                  </a:moveTo>
                  <a:lnTo>
                    <a:pt x="1550195" y="647984"/>
                  </a:lnTo>
                  <a:lnTo>
                    <a:pt x="0" y="2200275"/>
                  </a:lnTo>
                  <a:lnTo>
                    <a:pt x="0" y="9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FB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556290" y="1020138"/>
              <a:ext cx="1762072" cy="1790769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32370" y="1648900"/>
            <a:ext cx="4975735" cy="2520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sz="3200" b="0"/>
            </a:lvl1pPr>
          </a:lstStyle>
          <a:p>
            <a:r>
              <a:rPr lang="en-US" dirty="0"/>
              <a:t>Divider 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6578" y="4273000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75376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39554" y="1353443"/>
            <a:ext cx="8072469" cy="456911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4533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60749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&amp;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8065286" cy="132835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4" y="2758487"/>
            <a:ext cx="8065081" cy="3164070"/>
          </a:xfrm>
        </p:spPr>
        <p:txBody>
          <a:bodyPr numCol="3" spcCol="280671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00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ntro, 2 Column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4818710" cy="132835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3" y="2758487"/>
            <a:ext cx="4818710" cy="3164070"/>
          </a:xfrm>
        </p:spPr>
        <p:txBody>
          <a:bodyPr numCol="2" spcCol="280671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2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6505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Hea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2"/>
            <a:ext cx="4818710" cy="4569117"/>
          </a:xfrm>
        </p:spPr>
        <p:txBody>
          <a:bodyPr numCol="2" spcCol="280671"/>
          <a:lstStyle>
            <a:lvl1pPr marL="0" marR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2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8098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6" y="1353442"/>
            <a:ext cx="2550161" cy="4569117"/>
          </a:xfrm>
        </p:spPr>
        <p:txBody>
          <a:bodyPr numCol="1" spcCol="280671"/>
          <a:lstStyle>
            <a:lvl1pPr marL="0" marR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252811" y="1353442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537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2"/>
            <a:ext cx="2190323" cy="4569117"/>
          </a:xfrm>
        </p:spPr>
        <p:txBody>
          <a:bodyPr numCol="1" spcCol="280671"/>
          <a:lstStyle>
            <a:lvl1pPr marL="0" marR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252811" y="1353442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5369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539553" y="1353443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una tabla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0407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539553" y="1353443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5049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39554" y="1353444"/>
            <a:ext cx="8072469" cy="456911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2729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 Slide">
    <p:bg>
      <p:bgPr>
        <a:solidFill>
          <a:srgbClr val="D7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4" y="395345"/>
            <a:ext cx="8072469" cy="709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0106" rIns="0" bIns="40106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AB11E1-93EA-42B1-9A68-9B0FF2D2DF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1050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964122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&amp;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8065286" cy="1328359"/>
          </a:xfrm>
        </p:spPr>
        <p:txBody>
          <a:bodyPr/>
          <a:lstStyle>
            <a:lvl1pPr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4" y="2758487"/>
            <a:ext cx="8065081" cy="3164070"/>
          </a:xfrm>
        </p:spPr>
        <p:txBody>
          <a:bodyPr numCol="3" spcCol="280649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0065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ntro, 2 Column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4818710" cy="1328359"/>
          </a:xfrm>
        </p:spPr>
        <p:txBody>
          <a:bodyPr/>
          <a:lstStyle>
            <a:lvl1pPr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3" y="2758487"/>
            <a:ext cx="4818710" cy="3164070"/>
          </a:xfrm>
        </p:spPr>
        <p:txBody>
          <a:bodyPr numCol="2" spcCol="280649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3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4188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Hea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3"/>
            <a:ext cx="4818710" cy="4569117"/>
          </a:xfrm>
        </p:spPr>
        <p:txBody>
          <a:bodyPr numCol="2" spcCol="280649"/>
          <a:lstStyle>
            <a:lvl1pPr marL="0" marR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3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863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6" y="1353443"/>
            <a:ext cx="2550161" cy="4569117"/>
          </a:xfrm>
        </p:spPr>
        <p:txBody>
          <a:bodyPr numCol="1" spcCol="280649"/>
          <a:lstStyle>
            <a:lvl1pPr marL="0" marR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252811" y="1353443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7884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3"/>
            <a:ext cx="2190323" cy="4569117"/>
          </a:xfrm>
        </p:spPr>
        <p:txBody>
          <a:bodyPr numCol="1" spcCol="280649"/>
          <a:lstStyle>
            <a:lvl1pPr marL="0" marR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252811" y="1353443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627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539553" y="1353444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una tabla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769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539553" y="1353444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0603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8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500856" y="6023409"/>
            <a:ext cx="440250" cy="485443"/>
            <a:chOff x="2525486" y="2990420"/>
            <a:chExt cx="2868465" cy="2982435"/>
          </a:xfrm>
        </p:grpSpPr>
        <p:sp>
          <p:nvSpPr>
            <p:cNvPr id="11" name="Rectangle 10"/>
            <p:cNvSpPr/>
            <p:nvPr userDrawn="1"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0" y="6335820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4AB11E1-93EA-42B1-9A68-9B0FF2D2DF95}" type="slidenum">
              <a:rPr lang="en-US" smtClean="0"/>
              <a:t>‹Nº›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1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2652759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Blank Slide">
    <p:bg>
      <p:bgPr>
        <a:solidFill>
          <a:srgbClr val="D7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500856" y="6023409"/>
            <a:ext cx="440250" cy="485443"/>
            <a:chOff x="2525486" y="2990420"/>
            <a:chExt cx="2868465" cy="2982435"/>
          </a:xfrm>
        </p:grpSpPr>
        <p:sp>
          <p:nvSpPr>
            <p:cNvPr id="11" name="Rectangle 10"/>
            <p:cNvSpPr/>
            <p:nvPr userDrawn="1"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0" y="6335820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4AB11E1-93EA-42B1-9A68-9B0FF2D2DF95}" type="slidenum">
              <a:rPr lang="en-US" smtClean="0"/>
              <a:t>‹Nº›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1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302877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6" y="1353443"/>
            <a:ext cx="2550161" cy="4569117"/>
          </a:xfrm>
        </p:spPr>
        <p:txBody>
          <a:bodyPr numCol="1" spcCol="280649"/>
          <a:lstStyle>
            <a:lvl1pPr marL="0" marR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252811" y="1353443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6175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 &amp;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8065286" cy="1328359"/>
          </a:xfrm>
        </p:spPr>
        <p:txBody>
          <a:bodyPr/>
          <a:lstStyle>
            <a:lvl1pPr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4" y="2758487"/>
            <a:ext cx="8065081" cy="3164070"/>
          </a:xfrm>
        </p:spPr>
        <p:txBody>
          <a:bodyPr numCol="3" spcCol="280649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0703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516" name="Rectangle 9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0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 userDrawn="1"/>
        </p:nvGrpSpPr>
        <p:grpSpPr>
          <a:xfrm>
            <a:off x="2741470" y="560855"/>
            <a:ext cx="4659986" cy="5741604"/>
            <a:chOff x="2535069" y="594571"/>
            <a:chExt cx="4850032" cy="5634753"/>
          </a:xfrm>
        </p:grpSpPr>
        <p:sp>
          <p:nvSpPr>
            <p:cNvPr id="9" name="Rectangle 8"/>
            <p:cNvSpPr/>
            <p:nvPr userDrawn="1"/>
          </p:nvSpPr>
          <p:spPr>
            <a:xfrm rot="2595032">
              <a:off x="4442488" y="594571"/>
              <a:ext cx="1050039" cy="563475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6329186" y="882812"/>
              <a:ext cx="1055915" cy="1055915"/>
            </a:xfrm>
            <a:prstGeom prst="ellipse">
              <a:avLst/>
            </a:prstGeom>
            <a:solidFill>
              <a:srgbClr val="315E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2535069" y="4906882"/>
              <a:ext cx="1055915" cy="10559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Connector 12"/>
          <p:cNvCxnSpPr/>
          <p:nvPr userDrawn="1"/>
        </p:nvCxnSpPr>
        <p:spPr>
          <a:xfrm>
            <a:off x="536578" y="1618752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536578" y="4221087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41577" y="1700810"/>
            <a:ext cx="4979465" cy="1872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200" b="1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1969" y="3634979"/>
            <a:ext cx="4969073" cy="288033"/>
          </a:xfrm>
        </p:spPr>
        <p:txBody>
          <a:bodyPr anchor="ctr">
            <a:noAutofit/>
          </a:bodyPr>
          <a:lstStyle>
            <a:lvl1pPr marL="0" marR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Secondary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37366" y="3933063"/>
            <a:ext cx="1571266" cy="288033"/>
          </a:xfrm>
        </p:spPr>
        <p:txBody>
          <a:bodyPr anchor="ctr">
            <a:noAutofit/>
          </a:bodyPr>
          <a:lstStyle>
            <a:lvl1pPr algn="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mmmm</a:t>
            </a:r>
            <a:r>
              <a:rPr lang="en-US" dirty="0"/>
              <a:t> d, </a:t>
            </a:r>
            <a:r>
              <a:rPr lang="en-US" dirty="0" err="1"/>
              <a:t>yyyy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27795" r="5170" b="27021"/>
          <a:stretch/>
        </p:blipFill>
        <p:spPr>
          <a:xfrm>
            <a:off x="6073205" y="5126499"/>
            <a:ext cx="2581452" cy="97623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48121" y="5447237"/>
            <a:ext cx="1386607" cy="557807"/>
          </a:xfrm>
        </p:spPr>
        <p:txBody>
          <a:bodyPr anchor="ctr">
            <a:normAutofit/>
          </a:bodyPr>
          <a:lstStyle>
            <a:lvl1pPr>
              <a:defRPr sz="1100"/>
            </a:lvl1pPr>
          </a:lstStyle>
          <a:p>
            <a:r>
              <a:rPr lang="en-GB" dirty="0"/>
              <a:t>‘Space for client logo, delete if not needed’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1969" y="4247441"/>
            <a:ext cx="4969073" cy="288033"/>
          </a:xfrm>
        </p:spPr>
        <p:txBody>
          <a:bodyPr anchor="ctr">
            <a:noAutofit/>
          </a:bodyPr>
          <a:lstStyle>
            <a:lvl1pPr marL="0" marR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 sz="1600" kern="0" dirty="0">
                <a:solidFill>
                  <a:srgbClr val="939598"/>
                </a:solidFill>
              </a:rPr>
              <a:t>Presenter’s Name</a:t>
            </a:r>
          </a:p>
        </p:txBody>
      </p:sp>
    </p:spTree>
    <p:extLst>
      <p:ext uri="{BB962C8B-B14F-4D97-AF65-F5344CB8AC3E}">
        <p14:creationId xmlns:p14="http://schemas.microsoft.com/office/powerpoint/2010/main" val="1897375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39554" y="1353442"/>
            <a:ext cx="8072469" cy="456911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2218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oleObject" Target="../embeddings/oleObject8.bin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8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vmlDrawing" Target="../drawings/vmlDrawing8.v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oleObject" Target="../embeddings/oleObject9.bin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ags" Target="../tags/tag9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vmlDrawing" Target="../drawings/vmlDrawing9.vml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oleObject" Target="../embeddings/oleObject10.bin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ags" Target="../tags/tag1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vmlDrawing" Target="../drawings/vmlDrawing10.vml"/><Relationship Id="rId5" Type="http://schemas.openxmlformats.org/officeDocument/2006/relationships/slideLayout" Target="../slideLayouts/slideLayout33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3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think-cell Slide" r:id="rId14" imgW="0" imgH="0" progId="TCLayout.ActiveDocument.1">
                  <p:embed/>
                </p:oleObj>
              </mc:Choice>
              <mc:Fallback>
                <p:oleObj name="think-cell Slide" r:id="rId1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39554" y="1353439"/>
            <a:ext cx="8072469" cy="4569117"/>
          </a:xfrm>
          <a:prstGeom prst="rect">
            <a:avLst/>
          </a:prstGeom>
        </p:spPr>
        <p:txBody>
          <a:bodyPr vert="horz" lIns="0" tIns="40106" rIns="0" bIns="4010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IN" sz="1200"/>
              <a:t>Fifth level</a:t>
            </a:r>
            <a:endParaRPr lang="en-GB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539554" y="395345"/>
            <a:ext cx="8072469" cy="709521"/>
          </a:xfrm>
          <a:prstGeom prst="rect">
            <a:avLst/>
          </a:prstGeom>
        </p:spPr>
        <p:txBody>
          <a:bodyPr vert="horz" lIns="0" tIns="40106" rIns="0" bIns="40106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IN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500856" y="6023409"/>
            <a:ext cx="440250" cy="485443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0" y="6335820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4AB11E1-93EA-42B1-9A68-9B0FF2D2DF95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1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©2017 Evalueserve. All rights reserved.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8500856" y="6023409"/>
            <a:ext cx="440250" cy="485443"/>
            <a:chOff x="2525486" y="2990420"/>
            <a:chExt cx="2868465" cy="2982435"/>
          </a:xfrm>
        </p:grpSpPr>
        <p:sp>
          <p:nvSpPr>
            <p:cNvPr id="32" name="Rectangle 31"/>
            <p:cNvSpPr/>
            <p:nvPr userDrawn="1"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4" name="Oval 33"/>
            <p:cNvSpPr/>
            <p:nvPr userDrawn="1"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868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97" r:id="rId6"/>
    <p:sldLayoutId id="2147483698" r:id="rId7"/>
    <p:sldLayoutId id="2147483700" r:id="rId8"/>
    <p:sldLayoutId id="2147483701" r:id="rId9"/>
    <p:sldLayoutId id="2147483702" r:id="rId10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100" b="0" dirty="0">
          <a:solidFill>
            <a:schemeClr val="tx1">
              <a:lumMod val="65000"/>
              <a:lumOff val="35000"/>
            </a:schemeClr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163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327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491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654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526"/>
        </a:spcBef>
        <a:spcAft>
          <a:spcPts val="263"/>
        </a:spcAft>
        <a:buClr>
          <a:schemeClr val="tx1"/>
        </a:buClr>
        <a:defRPr sz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00528" indent="-200528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•"/>
        <a:defRPr lang="en-US" sz="12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01056" indent="-200528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04369" indent="-199136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802112" indent="-197743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999854" indent="-197743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•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485781" indent="-147627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2945" indent="-147627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400109" indent="-147627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7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1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4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7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82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45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8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>
          <p15:clr>
            <a:srgbClr val="F26B43"/>
          </p15:clr>
        </p15:guide>
        <p15:guide id="2" pos="395" userDrawn="1">
          <p15:clr>
            <a:srgbClr val="F26B43"/>
          </p15:clr>
        </p15:guide>
        <p15:guide id="3" pos="6345" userDrawn="1">
          <p15:clr>
            <a:srgbClr val="F26B43"/>
          </p15:clr>
        </p15:guide>
        <p15:guide id="4" orient="horz" pos="928" userDrawn="1">
          <p15:clr>
            <a:srgbClr val="F26B43"/>
          </p15:clr>
        </p15:guide>
        <p15:guide id="6" orient="horz" pos="765" userDrawn="1">
          <p15:clr>
            <a:srgbClr val="F26B43"/>
          </p15:clr>
        </p15:guide>
        <p15:guide id="7" orient="horz" pos="410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6" name="think-cell Slide" r:id="rId13" imgW="0" imgH="0" progId="TCLayout.ActiveDocument.1">
                  <p:embed/>
                </p:oleObj>
              </mc:Choice>
              <mc:Fallback>
                <p:oleObj name="think-cell Slide" r:id="rId13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39554" y="1353441"/>
            <a:ext cx="8072469" cy="4569117"/>
          </a:xfrm>
          <a:prstGeom prst="rect">
            <a:avLst/>
          </a:prstGeom>
        </p:spPr>
        <p:txBody>
          <a:bodyPr vert="horz" lIns="0" tIns="40103" rIns="0" bIns="40103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IN" dirty="0"/>
              <a:t>Fifth level</a:t>
            </a:r>
            <a:endParaRPr lang="en-US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539554" y="395346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500857" y="6023409"/>
            <a:ext cx="440250" cy="485443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1" y="6335821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0330FD-FE2A-483E-B0C7-29AD7FB3CAEB}" type="slidenum">
              <a:rPr lang="en-GB" smtClean="0"/>
              <a:pPr/>
              <a:t>‹Nº›</a:t>
            </a:fld>
            <a:r>
              <a:rPr lang="en-GB" dirty="0"/>
              <a:t> /  evalueserve.com</a:t>
            </a: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2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14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100" b="0" dirty="0">
          <a:solidFill>
            <a:schemeClr val="tx2"/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126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254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382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508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526"/>
        </a:spcBef>
        <a:spcAft>
          <a:spcPts val="263"/>
        </a:spcAft>
        <a:buClr>
          <a:schemeClr val="tx1"/>
        </a:buClr>
        <a:defRPr sz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97727" indent="-200512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401024" indent="-200512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04321" indent="-199120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802048" indent="-197727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–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999775" indent="-197727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485663" indent="-147615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2790" indent="-147615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399917" indent="-147615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6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4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2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8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5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3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0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6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>
          <p15:clr>
            <a:srgbClr val="F26B43"/>
          </p15:clr>
        </p15:guide>
        <p15:guide id="2" pos="394">
          <p15:clr>
            <a:srgbClr val="F26B43"/>
          </p15:clr>
        </p15:guide>
        <p15:guide id="3" orient="horz" pos="4109" userDrawn="1">
          <p15:clr>
            <a:srgbClr val="F26B43"/>
          </p15:clr>
        </p15:guide>
        <p15:guide id="4" pos="3426">
          <p15:clr>
            <a:srgbClr val="F26B43"/>
          </p15:clr>
        </p15:guide>
        <p15:guide id="5" pos="3306">
          <p15:clr>
            <a:srgbClr val="F26B43"/>
          </p15:clr>
        </p15:guide>
        <p15:guide id="6" pos="6341">
          <p15:clr>
            <a:srgbClr val="F26B43"/>
          </p15:clr>
        </p15:guide>
        <p15:guide id="7" orient="horz" pos="930">
          <p15:clr>
            <a:srgbClr val="F26B43"/>
          </p15:clr>
        </p15:guide>
        <p15:guide id="8" orient="horz" pos="76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0" name="think-cell Slide" r:id="rId13" imgW="0" imgH="0" progId="TCLayout.ActiveDocument.1">
                  <p:embed/>
                </p:oleObj>
              </mc:Choice>
              <mc:Fallback>
                <p:oleObj name="think-cell Slide" r:id="rId13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39554" y="1353442"/>
            <a:ext cx="8072469" cy="4569117"/>
          </a:xfrm>
          <a:prstGeom prst="rect">
            <a:avLst/>
          </a:prstGeom>
        </p:spPr>
        <p:txBody>
          <a:bodyPr vert="horz" lIns="0" tIns="40099" rIns="0" bIns="4009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IN" dirty="0"/>
              <a:t>Fifth level</a:t>
            </a:r>
            <a:endParaRPr lang="en-US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539554" y="395347"/>
            <a:ext cx="8072469" cy="709521"/>
          </a:xfrm>
          <a:prstGeom prst="rect">
            <a:avLst/>
          </a:prstGeom>
        </p:spPr>
        <p:txBody>
          <a:bodyPr vert="horz" lIns="0" tIns="40099" rIns="0" bIns="40099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500858" y="6023409"/>
            <a:ext cx="440250" cy="485443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2" y="6335822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0330FD-FE2A-483E-B0C7-29AD7FB3CAEB}" type="slidenum">
              <a:rPr lang="en-GB" smtClean="0"/>
              <a:pPr/>
              <a:t>‹Nº›</a:t>
            </a:fld>
            <a:r>
              <a:rPr lang="en-GB" dirty="0"/>
              <a:t> /  evalueserve.com</a:t>
            </a: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3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01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100" b="0" dirty="0">
          <a:solidFill>
            <a:schemeClr val="accent2"/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09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181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272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362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526"/>
        </a:spcBef>
        <a:spcAft>
          <a:spcPts val="263"/>
        </a:spcAft>
        <a:buClr>
          <a:schemeClr val="tx1"/>
        </a:buClr>
        <a:defRPr sz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97711" indent="-200496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400992" indent="-200496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04273" indent="-199104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801984" indent="-197711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–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999696" indent="-197711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485544" indent="-147603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2635" indent="-147603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399725" indent="-147603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1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2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2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5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5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5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>
          <p15:clr>
            <a:srgbClr val="F26B43"/>
          </p15:clr>
        </p15:guide>
        <p15:guide id="2" pos="394">
          <p15:clr>
            <a:srgbClr val="F26B43"/>
          </p15:clr>
        </p15:guide>
        <p15:guide id="4" pos="3426">
          <p15:clr>
            <a:srgbClr val="F26B43"/>
          </p15:clr>
        </p15:guide>
        <p15:guide id="5" pos="3306">
          <p15:clr>
            <a:srgbClr val="F26B43"/>
          </p15:clr>
        </p15:guide>
        <p15:guide id="6" pos="6341">
          <p15:clr>
            <a:srgbClr val="F26B43"/>
          </p15:clr>
        </p15:guide>
        <p15:guide id="7" orient="horz" pos="930">
          <p15:clr>
            <a:srgbClr val="F26B43"/>
          </p15:clr>
        </p15:guide>
        <p15:guide id="8" orient="horz" pos="768">
          <p15:clr>
            <a:srgbClr val="F26B43"/>
          </p15:clr>
        </p15:guide>
        <p15:guide id="9" orient="horz" pos="410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4" name="think-cell Slide" r:id="rId13" imgW="0" imgH="0" progId="TCLayout.ActiveDocument.1">
                  <p:embed/>
                </p:oleObj>
              </mc:Choice>
              <mc:Fallback>
                <p:oleObj name="think-cell Slide" r:id="rId13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39554" y="1353443"/>
            <a:ext cx="8072469" cy="4569117"/>
          </a:xfrm>
          <a:prstGeom prst="rect">
            <a:avLst/>
          </a:prstGeom>
        </p:spPr>
        <p:txBody>
          <a:bodyPr vert="horz" lIns="0" tIns="40096" rIns="0" bIns="4009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IN" dirty="0"/>
              <a:t>Fifth level</a:t>
            </a:r>
            <a:endParaRPr lang="en-US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539554" y="395348"/>
            <a:ext cx="8072469" cy="709521"/>
          </a:xfrm>
          <a:prstGeom prst="rect">
            <a:avLst/>
          </a:prstGeom>
        </p:spPr>
        <p:txBody>
          <a:bodyPr vert="horz" lIns="0" tIns="40096" rIns="0" bIns="40096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500858" y="6023409"/>
            <a:ext cx="440250" cy="485443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3" y="6335823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0330FD-FE2A-483E-B0C7-29AD7FB3CAEB}" type="slidenum">
              <a:rPr lang="en-GB" smtClean="0"/>
              <a:pPr/>
              <a:t>‹Nº›</a:t>
            </a:fld>
            <a:r>
              <a:rPr lang="en-GB" dirty="0"/>
              <a:t> /  evalueserve.com</a:t>
            </a: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3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49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100" b="0" dirty="0">
          <a:solidFill>
            <a:srgbClr val="47254B"/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054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108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163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216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526"/>
        </a:spcBef>
        <a:spcAft>
          <a:spcPts val="263"/>
        </a:spcAft>
        <a:buClr>
          <a:schemeClr val="tx1"/>
        </a:buClr>
        <a:defRPr sz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97695" indent="-200480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•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400960" indent="-200480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04225" indent="-199088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801920" indent="-197695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–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999616" indent="-197695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485426" indent="-147592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2480" indent="-147592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399534" indent="-147592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4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8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63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16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70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26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80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34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>
          <p15:clr>
            <a:srgbClr val="F26B43"/>
          </p15:clr>
        </p15:guide>
        <p15:guide id="2" pos="394">
          <p15:clr>
            <a:srgbClr val="F26B43"/>
          </p15:clr>
        </p15:guide>
        <p15:guide id="3" orient="horz" pos="4109" userDrawn="1">
          <p15:clr>
            <a:srgbClr val="F26B43"/>
          </p15:clr>
        </p15:guide>
        <p15:guide id="4" pos="3426">
          <p15:clr>
            <a:srgbClr val="F26B43"/>
          </p15:clr>
        </p15:guide>
        <p15:guide id="5" pos="3306">
          <p15:clr>
            <a:srgbClr val="F26B43"/>
          </p15:clr>
        </p15:guide>
        <p15:guide id="6" pos="6341">
          <p15:clr>
            <a:srgbClr val="F26B43"/>
          </p15:clr>
        </p15:guide>
        <p15:guide id="7" orient="horz" pos="930">
          <p15:clr>
            <a:srgbClr val="F26B43"/>
          </p15:clr>
        </p15:guide>
        <p15:guide id="8" orient="horz" pos="7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mathbootcamps.com/what-is-a-p-value/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6.png"/><Relationship Id="rId21" Type="http://schemas.openxmlformats.org/officeDocument/2006/relationships/image" Target="../media/image104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6544566"/>
              </p:ext>
            </p:extLst>
          </p:nvPr>
        </p:nvGraphicFramePr>
        <p:xfrm>
          <a:off x="1359" y="1442"/>
          <a:ext cx="1358" cy="1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9" y="1442"/>
                        <a:ext cx="1358" cy="14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77" y="1700810"/>
            <a:ext cx="4106623" cy="1872209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Machine Learning: Using Python for Data Science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DSP XII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Jan 02, 2020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551969" y="4247441"/>
            <a:ext cx="4969073" cy="818814"/>
          </a:xfrm>
        </p:spPr>
        <p:txBody>
          <a:bodyPr/>
          <a:lstStyle/>
          <a:p>
            <a:r>
              <a:rPr lang="en-US" dirty="0"/>
              <a:t>Juan Carlos Urrutia</a:t>
            </a:r>
          </a:p>
        </p:txBody>
      </p:sp>
    </p:spTree>
    <p:extLst>
      <p:ext uri="{BB962C8B-B14F-4D97-AF65-F5344CB8AC3E}">
        <p14:creationId xmlns:p14="http://schemas.microsoft.com/office/powerpoint/2010/main" val="254482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62" y="580114"/>
            <a:ext cx="8072469" cy="70952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EE2653"/>
                </a:solidFill>
              </a:rPr>
              <a:t>Categorical data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10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©2020 </a:t>
            </a:r>
            <a:r>
              <a:rPr lang="en-US" dirty="0" err="1"/>
              <a:t>Evalueserve</a:t>
            </a:r>
            <a:r>
              <a:rPr lang="en-US" dirty="0"/>
              <a:t>. All rights reserved.</a:t>
            </a:r>
            <a:endParaRPr lang="en-GB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76E7452-4159-41AF-81FA-CBBB09D4198F}"/>
              </a:ext>
            </a:extLst>
          </p:cNvPr>
          <p:cNvSpPr txBox="1">
            <a:spLocks/>
          </p:cNvSpPr>
          <p:nvPr/>
        </p:nvSpPr>
        <p:spPr>
          <a:xfrm>
            <a:off x="538962" y="1353438"/>
            <a:ext cx="8406907" cy="1328359"/>
          </a:xfrm>
          <a:prstGeom prst="rect">
            <a:avLst/>
          </a:prstGeom>
        </p:spPr>
        <p:txBody>
          <a:bodyPr vert="horz" lIns="0" tIns="40106" rIns="0" bIns="40106" rtlCol="0">
            <a:normAutofit/>
          </a:bodyPr>
          <a:lstStyle>
            <a:lvl1pPr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defRPr sz="1200">
                <a:solidFill>
                  <a:srgbClr val="47254B"/>
                </a:solidFill>
                <a:latin typeface="+mn-lt"/>
                <a:ea typeface="+mn-ea"/>
                <a:cs typeface="+mn-cs"/>
              </a:defRPr>
            </a:lvl1pPr>
            <a:lvl2pPr marL="200528" indent="-200528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01056" indent="-200528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3pPr>
            <a:lvl4pPr marL="604369" indent="-199136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  <a:latin typeface="+mn-lt"/>
              </a:defRPr>
            </a:lvl4pPr>
            <a:lvl5pPr marL="802112" indent="-197743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999854" indent="-197743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1485781" indent="-147627" algn="l" rtl="0" eaLnBrk="1" fontAlgn="base" hangingPunct="1">
              <a:spcBef>
                <a:spcPct val="5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1942945" indent="-147627" algn="l" rtl="0" eaLnBrk="1" fontAlgn="base" hangingPunct="1">
              <a:spcBef>
                <a:spcPct val="5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2400109" indent="-147627" algn="l" rtl="0" eaLnBrk="1" fontAlgn="base" hangingPunct="1">
              <a:spcBef>
                <a:spcPct val="5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CL" kern="0" dirty="0"/>
              <a:t>In Python, </a:t>
            </a:r>
            <a:r>
              <a:rPr lang="es-CL" kern="0" dirty="0" err="1"/>
              <a:t>we</a:t>
            </a:r>
            <a:r>
              <a:rPr lang="es-CL" kern="0" dirty="0"/>
              <a:t> </a:t>
            </a:r>
            <a:r>
              <a:rPr lang="es-CL" kern="0" dirty="0" err="1"/>
              <a:t>start</a:t>
            </a:r>
            <a:r>
              <a:rPr lang="es-CL" kern="0" dirty="0"/>
              <a:t> </a:t>
            </a:r>
            <a:r>
              <a:rPr lang="es-CL" kern="0" dirty="0" err="1"/>
              <a:t>importing</a:t>
            </a:r>
            <a:r>
              <a:rPr lang="es-CL" kern="0" dirty="0"/>
              <a:t> L</a:t>
            </a:r>
            <a:r>
              <a:rPr lang="en-US" kern="0" dirty="0" err="1"/>
              <a:t>abel</a:t>
            </a:r>
            <a:r>
              <a:rPr lang="en-US" kern="0" dirty="0"/>
              <a:t> Encoder, which  is a Class used for transforming the Country variable to a numerical value. How?</a:t>
            </a:r>
          </a:p>
          <a:p>
            <a:endParaRPr lang="en-US" kern="0" dirty="0"/>
          </a:p>
          <a:p>
            <a:endParaRPr lang="en-U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0093DF-FA33-41A1-AA0E-9589DD237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34397"/>
            <a:ext cx="4751217" cy="8974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3E99943-DBD8-4FA3-948D-006CD53E7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294485"/>
            <a:ext cx="4177820" cy="897458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1E5A3F9-431A-4D7F-999B-5F158509262D}"/>
              </a:ext>
            </a:extLst>
          </p:cNvPr>
          <p:cNvSpPr txBox="1">
            <a:spLocks/>
          </p:cNvSpPr>
          <p:nvPr/>
        </p:nvSpPr>
        <p:spPr>
          <a:xfrm>
            <a:off x="525515" y="3239914"/>
            <a:ext cx="4145268" cy="1328359"/>
          </a:xfrm>
          <a:prstGeom prst="rect">
            <a:avLst/>
          </a:prstGeom>
        </p:spPr>
        <p:txBody>
          <a:bodyPr vert="horz" lIns="0" tIns="40106" rIns="0" bIns="40106" rtlCol="0">
            <a:normAutofit/>
          </a:bodyPr>
          <a:lstStyle>
            <a:lvl1pPr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defRPr sz="1200">
                <a:solidFill>
                  <a:srgbClr val="47254B"/>
                </a:solidFill>
                <a:latin typeface="+mn-lt"/>
                <a:ea typeface="+mn-ea"/>
                <a:cs typeface="+mn-cs"/>
              </a:defRPr>
            </a:lvl1pPr>
            <a:lvl2pPr marL="200528" indent="-200528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01056" indent="-200528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3pPr>
            <a:lvl4pPr marL="604369" indent="-199136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  <a:latin typeface="+mn-lt"/>
              </a:defRPr>
            </a:lvl4pPr>
            <a:lvl5pPr marL="802112" indent="-197743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999854" indent="-197743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1485781" indent="-147627" algn="l" rtl="0" eaLnBrk="1" fontAlgn="base" hangingPunct="1">
              <a:spcBef>
                <a:spcPct val="5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1942945" indent="-147627" algn="l" rtl="0" eaLnBrk="1" fontAlgn="base" hangingPunct="1">
              <a:spcBef>
                <a:spcPct val="5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2400109" indent="-147627" algn="l" rtl="0" eaLnBrk="1" fontAlgn="base" hangingPunct="1">
              <a:spcBef>
                <a:spcPct val="5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CL" kern="0" dirty="0"/>
              <a:t>Do </a:t>
            </a:r>
            <a:r>
              <a:rPr lang="es-CL" kern="0" dirty="0" err="1"/>
              <a:t>you</a:t>
            </a:r>
            <a:r>
              <a:rPr lang="es-CL" kern="0" dirty="0"/>
              <a:t> </a:t>
            </a:r>
            <a:r>
              <a:rPr lang="es-CL" kern="0" dirty="0" err="1"/>
              <a:t>suspect</a:t>
            </a:r>
            <a:r>
              <a:rPr lang="es-CL" kern="0" dirty="0"/>
              <a:t> </a:t>
            </a:r>
            <a:r>
              <a:rPr lang="es-CL" kern="0" dirty="0" err="1"/>
              <a:t>any</a:t>
            </a:r>
            <a:r>
              <a:rPr lang="es-CL" kern="0" dirty="0"/>
              <a:t> </a:t>
            </a:r>
            <a:r>
              <a:rPr lang="es-CL" kern="0" dirty="0" err="1"/>
              <a:t>problem</a:t>
            </a:r>
            <a:r>
              <a:rPr lang="es-CL" kern="0" dirty="0"/>
              <a:t> </a:t>
            </a:r>
            <a:r>
              <a:rPr lang="es-CL" kern="0" dirty="0" err="1"/>
              <a:t>that</a:t>
            </a:r>
            <a:r>
              <a:rPr lang="es-CL" kern="0" dirty="0"/>
              <a:t> </a:t>
            </a:r>
            <a:r>
              <a:rPr lang="es-CL" kern="0" dirty="0" err="1"/>
              <a:t>could</a:t>
            </a:r>
            <a:r>
              <a:rPr lang="es-CL" kern="0" dirty="0"/>
              <a:t> </a:t>
            </a:r>
            <a:r>
              <a:rPr lang="es-CL" kern="0" dirty="0" err="1"/>
              <a:t>happen</a:t>
            </a:r>
            <a:r>
              <a:rPr lang="es-CL" kern="0" dirty="0"/>
              <a:t> </a:t>
            </a:r>
            <a:r>
              <a:rPr lang="es-CL" kern="0" dirty="0" err="1"/>
              <a:t>with</a:t>
            </a:r>
            <a:r>
              <a:rPr lang="es-CL" kern="0" dirty="0"/>
              <a:t> </a:t>
            </a:r>
            <a:r>
              <a:rPr lang="es-CL" kern="0" dirty="0" err="1"/>
              <a:t>this</a:t>
            </a:r>
            <a:r>
              <a:rPr lang="es-CL" kern="0" dirty="0"/>
              <a:t>?</a:t>
            </a:r>
          </a:p>
          <a:p>
            <a:endParaRPr lang="es-CL" kern="0" dirty="0"/>
          </a:p>
          <a:p>
            <a:r>
              <a:rPr lang="es-CL" kern="0" dirty="0"/>
              <a:t>A </a:t>
            </a:r>
            <a:r>
              <a:rPr lang="es-CL" kern="0" dirty="0" err="1"/>
              <a:t>common</a:t>
            </a:r>
            <a:r>
              <a:rPr lang="es-CL" kern="0" dirty="0"/>
              <a:t> </a:t>
            </a:r>
            <a:r>
              <a:rPr lang="es-CL" kern="0" dirty="0" err="1"/>
              <a:t>solution</a:t>
            </a:r>
            <a:r>
              <a:rPr lang="es-CL" kern="0" dirty="0"/>
              <a:t> is: “The </a:t>
            </a:r>
            <a:r>
              <a:rPr lang="es-CL" kern="0" dirty="0" err="1"/>
              <a:t>Dummy</a:t>
            </a:r>
            <a:r>
              <a:rPr lang="es-CL" kern="0" dirty="0"/>
              <a:t> </a:t>
            </a:r>
            <a:r>
              <a:rPr lang="es-CL" kern="0" dirty="0" err="1"/>
              <a:t>Encoding</a:t>
            </a:r>
            <a:r>
              <a:rPr lang="es-CL" kern="0" dirty="0"/>
              <a:t>”</a:t>
            </a:r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6278197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765" y="524883"/>
            <a:ext cx="8072469" cy="70952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EE2653"/>
                </a:solidFill>
              </a:rPr>
              <a:t>Splitting the dataset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11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©2020 </a:t>
            </a:r>
            <a:r>
              <a:rPr lang="en-US" dirty="0" err="1"/>
              <a:t>Evalueserve</a:t>
            </a:r>
            <a:r>
              <a:rPr lang="en-US" dirty="0"/>
              <a:t>. All rights reserved.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74810" y="1243857"/>
            <a:ext cx="7568683" cy="1328359"/>
          </a:xfrm>
        </p:spPr>
        <p:txBody>
          <a:bodyPr/>
          <a:lstStyle/>
          <a:p>
            <a:r>
              <a:rPr lang="en-US" dirty="0"/>
              <a:t>The spirit of splitting the dataset is to make possible to </a:t>
            </a:r>
            <a:r>
              <a:rPr lang="en-US" b="1" dirty="0"/>
              <a:t>train</a:t>
            </a:r>
            <a:r>
              <a:rPr lang="en-US" dirty="0"/>
              <a:t> a ML model and  then </a:t>
            </a:r>
            <a:r>
              <a:rPr lang="en-US" b="1" dirty="0"/>
              <a:t>test</a:t>
            </a:r>
            <a:r>
              <a:rPr lang="en-US" dirty="0"/>
              <a:t> its </a:t>
            </a:r>
            <a:r>
              <a:rPr lang="en-US" b="1" dirty="0"/>
              <a:t>accuracy </a:t>
            </a:r>
            <a:r>
              <a:rPr lang="en-US" dirty="0"/>
              <a:t>predicting the value of the </a:t>
            </a:r>
            <a:r>
              <a:rPr lang="en-US" b="1" dirty="0" err="1"/>
              <a:t>dependant</a:t>
            </a:r>
            <a:r>
              <a:rPr lang="en-US" b="1" dirty="0"/>
              <a:t> </a:t>
            </a:r>
            <a:r>
              <a:rPr lang="en-US" dirty="0"/>
              <a:t>variable based on </a:t>
            </a:r>
            <a:r>
              <a:rPr lang="en-US" b="1" dirty="0"/>
              <a:t>predictors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6" name="AutoShape 2" descr="Image result for train and test data joke"/>
          <p:cNvSpPr>
            <a:spLocks noChangeAspect="1" noChangeArrowheads="1"/>
          </p:cNvSpPr>
          <p:nvPr/>
        </p:nvSpPr>
        <p:spPr bwMode="auto">
          <a:xfrm>
            <a:off x="155575" y="-1874838"/>
            <a:ext cx="5143500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AD201D0-1859-43B4-9169-BD82AF101A7C}"/>
              </a:ext>
            </a:extLst>
          </p:cNvPr>
          <p:cNvSpPr/>
          <p:nvPr/>
        </p:nvSpPr>
        <p:spPr bwMode="auto">
          <a:xfrm>
            <a:off x="1981198" y="4839056"/>
            <a:ext cx="5181602" cy="1371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r>
              <a:rPr lang="es-CL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Splitting</a:t>
            </a:r>
            <a:r>
              <a:rPr lang="es-CL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the </a:t>
            </a:r>
            <a:r>
              <a:rPr lang="es-CL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dataset</a:t>
            </a:r>
            <a:r>
              <a:rPr lang="es-CL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in Python is </a:t>
            </a:r>
            <a:r>
              <a:rPr lang="es-CL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straightforward</a:t>
            </a:r>
            <a:r>
              <a:rPr lang="es-CL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s-CL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but</a:t>
            </a:r>
            <a:r>
              <a:rPr lang="es-CL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there</a:t>
            </a:r>
            <a:r>
              <a:rPr lang="es-CL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are </a:t>
            </a:r>
            <a:r>
              <a:rPr lang="es-CL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other</a:t>
            </a:r>
            <a:r>
              <a:rPr lang="es-CL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ways</a:t>
            </a:r>
            <a:r>
              <a:rPr lang="es-CL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(K-</a:t>
            </a:r>
            <a:r>
              <a:rPr lang="es-CL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Folding</a:t>
            </a:r>
            <a:r>
              <a:rPr lang="es-CL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s-CL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Bootstrapping</a:t>
            </a:r>
            <a:r>
              <a:rPr lang="es-CL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).</a:t>
            </a:r>
          </a:p>
          <a:p>
            <a:pPr algn="l"/>
            <a:endParaRPr lang="es-CL" sz="1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l"/>
            <a:r>
              <a:rPr lang="es-CL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Be </a:t>
            </a:r>
            <a:r>
              <a:rPr lang="es-CL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sure</a:t>
            </a:r>
            <a:r>
              <a:rPr lang="es-CL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to </a:t>
            </a:r>
            <a:r>
              <a:rPr lang="es-CL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make</a:t>
            </a:r>
            <a:r>
              <a:rPr lang="es-CL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an</a:t>
            </a:r>
            <a:r>
              <a:rPr lang="es-CL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honest</a:t>
            </a:r>
            <a:r>
              <a:rPr lang="es-CL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assessment</a:t>
            </a:r>
            <a:r>
              <a:rPr lang="es-CL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endParaRPr lang="en-US" sz="1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F073A12-D5BE-48F3-9091-2C046D2F4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654" y="1800818"/>
            <a:ext cx="6256495" cy="291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2481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12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©2020 </a:t>
            </a:r>
            <a:r>
              <a:rPr lang="en-US" dirty="0" err="1"/>
              <a:t>Evalueserve</a:t>
            </a:r>
            <a:r>
              <a:rPr lang="en-US" dirty="0"/>
              <a:t>. All rights reserved.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CL" sz="1400" dirty="0" err="1"/>
              <a:t>What</a:t>
            </a:r>
            <a:r>
              <a:rPr lang="es-CL" sz="1400" dirty="0"/>
              <a:t> </a:t>
            </a:r>
            <a:r>
              <a:rPr lang="es-CL" sz="1400" dirty="0" err="1"/>
              <a:t>happens</a:t>
            </a:r>
            <a:r>
              <a:rPr lang="es-CL" sz="1400" dirty="0"/>
              <a:t> </a:t>
            </a:r>
            <a:r>
              <a:rPr lang="es-CL" sz="1400" dirty="0" err="1"/>
              <a:t>if</a:t>
            </a:r>
            <a:r>
              <a:rPr lang="es-CL" sz="1400" dirty="0"/>
              <a:t> </a:t>
            </a:r>
            <a:r>
              <a:rPr lang="es-CL" sz="1400" dirty="0" err="1"/>
              <a:t>we</a:t>
            </a:r>
            <a:r>
              <a:rPr lang="es-CL" sz="1400" dirty="0"/>
              <a:t> </a:t>
            </a:r>
            <a:r>
              <a:rPr lang="es-CL" sz="1400" dirty="0" err="1"/>
              <a:t>have</a:t>
            </a:r>
            <a:r>
              <a:rPr lang="es-CL" sz="1400" dirty="0"/>
              <a:t> </a:t>
            </a:r>
            <a:r>
              <a:rPr lang="es-CL" sz="1400" dirty="0" err="1"/>
              <a:t>two</a:t>
            </a:r>
            <a:r>
              <a:rPr lang="es-CL" sz="1400" dirty="0"/>
              <a:t> col</a:t>
            </a:r>
            <a:r>
              <a:rPr lang="en-US" sz="1400" dirty="0" err="1"/>
              <a:t>umns</a:t>
            </a:r>
            <a:r>
              <a:rPr lang="en-US" sz="1400" dirty="0"/>
              <a:t> with different level of numerical values?</a:t>
            </a:r>
          </a:p>
          <a:p>
            <a:r>
              <a:rPr lang="en-US" sz="1400" dirty="0"/>
              <a:t>Example: Age and Salary</a:t>
            </a:r>
          </a:p>
          <a:p>
            <a:endParaRPr lang="es-C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B562BC-2E5E-4E3A-BB4B-26B759EBE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61" y="566676"/>
            <a:ext cx="8072438" cy="70961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EE2653"/>
                </a:solidFill>
              </a:rPr>
              <a:t>Feature Scaling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9BE6C8E-502D-42FE-84C5-194CC3C81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61" y="2015646"/>
            <a:ext cx="2592478" cy="164827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7B84EB0-16F0-4EDB-8BD9-5F92011B4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272" y="1857747"/>
            <a:ext cx="3719547" cy="162087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1D091B-D90C-4AEA-87D6-BAC15E8F9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077" y="4663366"/>
            <a:ext cx="4671195" cy="1524000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EAD1B76-DEFB-4796-A5A6-413C41545137}"/>
              </a:ext>
            </a:extLst>
          </p:cNvPr>
          <p:cNvSpPr txBox="1">
            <a:spLocks/>
          </p:cNvSpPr>
          <p:nvPr/>
        </p:nvSpPr>
        <p:spPr>
          <a:xfrm>
            <a:off x="554615" y="3973167"/>
            <a:ext cx="3026785" cy="1041588"/>
          </a:xfrm>
          <a:prstGeom prst="rect">
            <a:avLst/>
          </a:prstGeom>
        </p:spPr>
        <p:txBody>
          <a:bodyPr vert="horz" lIns="0" tIns="40106" rIns="0" bIns="40106" rtlCol="0">
            <a:normAutofit/>
          </a:bodyPr>
          <a:lstStyle>
            <a:lvl1pPr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defRPr sz="1200">
                <a:solidFill>
                  <a:srgbClr val="47254B"/>
                </a:solidFill>
                <a:latin typeface="+mn-lt"/>
                <a:ea typeface="+mn-ea"/>
                <a:cs typeface="+mn-cs"/>
              </a:defRPr>
            </a:lvl1pPr>
            <a:lvl2pPr marL="200528" indent="-200528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01056" indent="-200528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3pPr>
            <a:lvl4pPr marL="604369" indent="-199136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  <a:latin typeface="+mn-lt"/>
              </a:defRPr>
            </a:lvl4pPr>
            <a:lvl5pPr marL="802112" indent="-197743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999854" indent="-197743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1485781" indent="-147627" algn="l" rtl="0" eaLnBrk="1" fontAlgn="base" hangingPunct="1">
              <a:spcBef>
                <a:spcPct val="5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1942945" indent="-147627" algn="l" rtl="0" eaLnBrk="1" fontAlgn="base" hangingPunct="1">
              <a:spcBef>
                <a:spcPct val="5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2400109" indent="-147627" algn="l" rtl="0" eaLnBrk="1" fontAlgn="base" hangingPunct="1">
              <a:spcBef>
                <a:spcPct val="5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CL" sz="1400" kern="0" dirty="0" err="1"/>
              <a:t>But</a:t>
            </a:r>
            <a:r>
              <a:rPr lang="es-CL" sz="1400" kern="0" dirty="0"/>
              <a:t>… </a:t>
            </a:r>
            <a:r>
              <a:rPr lang="es-CL" sz="1400" kern="0" dirty="0" err="1"/>
              <a:t>What</a:t>
            </a:r>
            <a:r>
              <a:rPr lang="es-CL" sz="1400" kern="0" dirty="0"/>
              <a:t> </a:t>
            </a:r>
            <a:r>
              <a:rPr lang="es-CL" sz="1400" kern="0" dirty="0" err="1"/>
              <a:t>could</a:t>
            </a:r>
            <a:r>
              <a:rPr lang="es-CL" sz="1400" kern="0" dirty="0"/>
              <a:t> </a:t>
            </a:r>
            <a:r>
              <a:rPr lang="es-CL" sz="1400" kern="0" dirty="0" err="1"/>
              <a:t>happen</a:t>
            </a:r>
            <a:r>
              <a:rPr lang="es-CL" sz="1400" kern="0" dirty="0"/>
              <a:t> </a:t>
            </a:r>
            <a:r>
              <a:rPr lang="es-CL" sz="1400" kern="0" dirty="0" err="1"/>
              <a:t>with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interpretation</a:t>
            </a:r>
            <a:r>
              <a:rPr lang="es-CL" sz="1400" kern="0" dirty="0"/>
              <a:t>?</a:t>
            </a:r>
          </a:p>
          <a:p>
            <a:r>
              <a:rPr lang="es-CL" sz="1400" kern="0" dirty="0" err="1"/>
              <a:t>What</a:t>
            </a:r>
            <a:r>
              <a:rPr lang="es-CL" sz="1400" kern="0" dirty="0"/>
              <a:t> are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main</a:t>
            </a:r>
            <a:r>
              <a:rPr lang="es-CL" sz="1400" kern="0" dirty="0"/>
              <a:t> </a:t>
            </a:r>
            <a:r>
              <a:rPr lang="es-CL" sz="1400" kern="0" dirty="0" err="1"/>
              <a:t>advantages</a:t>
            </a:r>
            <a:r>
              <a:rPr lang="es-CL" sz="1400" kern="0" dirty="0"/>
              <a:t>?</a:t>
            </a:r>
            <a:endParaRPr lang="en-US" sz="1400" kern="0" dirty="0"/>
          </a:p>
          <a:p>
            <a:endParaRPr lang="es-CL" kern="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570E1C6-365D-45D8-813D-AA8CE19F4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422" y="3413638"/>
            <a:ext cx="2043736" cy="1044576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65505AF6-146C-4875-800F-71181EE3D543}"/>
              </a:ext>
            </a:extLst>
          </p:cNvPr>
          <p:cNvSpPr/>
          <p:nvPr/>
        </p:nvSpPr>
        <p:spPr bwMode="auto">
          <a:xfrm>
            <a:off x="5447509" y="3889488"/>
            <a:ext cx="263371" cy="157855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FF70127-E7F5-4B24-8BB4-A848ADCA4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626" y="3455093"/>
            <a:ext cx="2043737" cy="104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636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7994847" cy="4894961"/>
          </a:xfrm>
        </p:spPr>
        <p:txBody>
          <a:bodyPr>
            <a:normAutofit/>
          </a:bodyPr>
          <a:lstStyle/>
          <a:p>
            <a:endParaRPr lang="en-US" sz="1400" dirty="0"/>
          </a:p>
          <a:p>
            <a:endParaRPr lang="en-US" sz="1400" dirty="0"/>
          </a:p>
          <a:p>
            <a:endParaRPr lang="en-US" sz="1500" dirty="0"/>
          </a:p>
          <a:p>
            <a:endParaRPr lang="en-US" sz="15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D9FC0-20E2-4E53-B6C8-2302D874B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13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33098D8-A758-4FCC-9741-B14948CEEB34}"/>
              </a:ext>
            </a:extLst>
          </p:cNvPr>
          <p:cNvSpPr/>
          <p:nvPr/>
        </p:nvSpPr>
        <p:spPr bwMode="auto">
          <a:xfrm>
            <a:off x="5029200" y="2151761"/>
            <a:ext cx="3733800" cy="33528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r>
              <a:rPr lang="en-US" sz="1600" b="1" dirty="0">
                <a:latin typeface="+mj-lt"/>
                <a:ea typeface="Verdana" pitchFamily="34" charset="0"/>
                <a:cs typeface="Verdana" pitchFamily="34" charset="0"/>
              </a:rPr>
              <a:t>How an analyst can use it</a:t>
            </a:r>
          </a:p>
          <a:p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1400" dirty="0">
                <a:ea typeface="Verdana" pitchFamily="34" charset="0"/>
                <a:cs typeface="Verdana" pitchFamily="34" charset="0"/>
              </a:rPr>
              <a:t>Even though the Simple and Multiple Regressions are not widely applied on Business Cases, they are often considered the first type of models to start learning from.</a:t>
            </a:r>
          </a:p>
          <a:p>
            <a:endParaRPr lang="en-US" sz="1400" dirty="0">
              <a:ea typeface="Verdana" pitchFamily="34" charset="0"/>
              <a:cs typeface="Verdana" pitchFamily="34" charset="0"/>
            </a:endParaRPr>
          </a:p>
          <a:p>
            <a:r>
              <a:rPr lang="en-US" sz="1400" dirty="0">
                <a:ea typeface="Verdana" pitchFamily="34" charset="0"/>
                <a:cs typeface="Verdana" pitchFamily="34" charset="0"/>
              </a:rPr>
              <a:t>Useful for simple datasets and examples.</a:t>
            </a:r>
          </a:p>
        </p:txBody>
      </p:sp>
      <p:sp>
        <p:nvSpPr>
          <p:cNvPr id="6" name="Rectángulo: una sola esquina cortada 5">
            <a:extLst>
              <a:ext uri="{FF2B5EF4-FFF2-40B4-BE49-F238E27FC236}">
                <a16:creationId xmlns:a16="http://schemas.microsoft.com/office/drawing/2014/main" id="{30AE1668-D5E2-4439-A2B5-1C2CF1168C30}"/>
              </a:ext>
            </a:extLst>
          </p:cNvPr>
          <p:cNvSpPr/>
          <p:nvPr/>
        </p:nvSpPr>
        <p:spPr bwMode="auto">
          <a:xfrm>
            <a:off x="533400" y="1541015"/>
            <a:ext cx="4267200" cy="4413990"/>
          </a:xfrm>
          <a:prstGeom prst="snip1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r>
              <a:rPr lang="en-US" sz="1600" b="1" dirty="0">
                <a:latin typeface="+mj-lt"/>
                <a:ea typeface="Verdana" pitchFamily="34" charset="0"/>
                <a:cs typeface="Verdana" pitchFamily="34" charset="0"/>
              </a:rPr>
              <a:t>Description</a:t>
            </a:r>
          </a:p>
          <a:p>
            <a:pPr algn="l"/>
            <a:endParaRPr lang="es-CL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1400" dirty="0"/>
              <a:t>By definition and simplicity,  Regression for Numerical data is considered the base lesson for dealing with models. </a:t>
            </a:r>
          </a:p>
          <a:p>
            <a:endParaRPr lang="en-US" sz="1400" dirty="0"/>
          </a:p>
          <a:p>
            <a:r>
              <a:rPr lang="en-US" sz="1400" dirty="0"/>
              <a:t>Consists on defining a dependent variable (Y) which value can be obtained from the formula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algn="l"/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1 Título">
            <a:extLst>
              <a:ext uri="{FF2B5EF4-FFF2-40B4-BE49-F238E27FC236}">
                <a16:creationId xmlns:a16="http://schemas.microsoft.com/office/drawing/2014/main" id="{F0F87B5F-F8AC-4CC7-BE00-AA98730BFFBE}"/>
              </a:ext>
            </a:extLst>
          </p:cNvPr>
          <p:cNvSpPr txBox="1">
            <a:spLocks/>
          </p:cNvSpPr>
          <p:nvPr/>
        </p:nvSpPr>
        <p:spPr>
          <a:xfrm>
            <a:off x="539553" y="522563"/>
            <a:ext cx="8072469" cy="709521"/>
          </a:xfrm>
          <a:prstGeom prst="rect">
            <a:avLst/>
          </a:prstGeom>
        </p:spPr>
        <p:txBody>
          <a:bodyPr vert="horz" lIns="0" tIns="40106" rIns="0" bIns="40106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63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327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491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6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1" kern="0" dirty="0"/>
              <a:t>Linear and Multiple Regression</a:t>
            </a:r>
            <a:br>
              <a:rPr lang="en-US" b="1" kern="0" dirty="0"/>
            </a:br>
            <a:endParaRPr lang="en-US" kern="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DA24D72-51E3-4F1A-92C0-C6DD05363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661130"/>
            <a:ext cx="18097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0268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©2020 </a:t>
            </a:r>
            <a:r>
              <a:rPr lang="en-US" dirty="0" err="1"/>
              <a:t>Evalueserve</a:t>
            </a:r>
            <a:r>
              <a:rPr lang="en-US" dirty="0"/>
              <a:t>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14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83688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41974" y="589797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Simple Linear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Regression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50E3066-1D03-48E1-9AEE-B0FFC807D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23648"/>
            <a:ext cx="5353050" cy="16383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C439146-3FA7-45D0-A3D2-7E3CADBB0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940" y="2490350"/>
            <a:ext cx="1795812" cy="8175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1F10918-708C-4C96-80E7-00C21655C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209" y="2537800"/>
            <a:ext cx="2241404" cy="78028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D844AE0-28B8-4182-86B7-D371FD3AD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351" y="1424333"/>
            <a:ext cx="1628775" cy="6667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349D6C9-63B9-4004-8F62-B449C631FF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153" y="1475372"/>
            <a:ext cx="1234389" cy="66675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439B87BF-53C3-45A7-A160-AC9B7D39BA0B}"/>
              </a:ext>
            </a:extLst>
          </p:cNvPr>
          <p:cNvSpPr/>
          <p:nvPr/>
        </p:nvSpPr>
        <p:spPr>
          <a:xfrm>
            <a:off x="5792209" y="2026982"/>
            <a:ext cx="17257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+ Error</a:t>
            </a:r>
            <a:endParaRPr lang="es-ES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727FE50A-4809-43A1-848F-4F9169012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634" y="3429000"/>
            <a:ext cx="4880984" cy="22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0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©2020 </a:t>
            </a:r>
            <a:r>
              <a:rPr lang="en-US" dirty="0" err="1"/>
              <a:t>Evalueserve</a:t>
            </a:r>
            <a:r>
              <a:rPr lang="en-US" dirty="0"/>
              <a:t>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15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395346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Simple Linear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Regression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E5D3FB-7946-4878-8626-31FDD3A3A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62" y="1884841"/>
            <a:ext cx="2867025" cy="933450"/>
          </a:xfrm>
          <a:prstGeom prst="rect">
            <a:avLst/>
          </a:prstGeom>
        </p:spPr>
      </p:pic>
      <p:sp>
        <p:nvSpPr>
          <p:cNvPr id="19" name="Rectángulo: esquinas redondeadas 4">
            <a:extLst>
              <a:ext uri="{FF2B5EF4-FFF2-40B4-BE49-F238E27FC236}">
                <a16:creationId xmlns:a16="http://schemas.microsoft.com/office/drawing/2014/main" id="{0DBF2F85-BE75-407E-BF50-E253DDBD7551}"/>
              </a:ext>
            </a:extLst>
          </p:cNvPr>
          <p:cNvSpPr/>
          <p:nvPr/>
        </p:nvSpPr>
        <p:spPr bwMode="auto">
          <a:xfrm>
            <a:off x="4416425" y="1367616"/>
            <a:ext cx="3962400" cy="213192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r>
              <a:rPr lang="en-US" sz="1400" b="1" dirty="0"/>
              <a:t>Python libraries for pre-processing: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 err="1"/>
              <a:t>Numpy</a:t>
            </a:r>
            <a:r>
              <a:rPr lang="en-US" sz="1400" kern="0" dirty="0"/>
              <a:t>: Mathematics library. Useful for making calculations.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 err="1"/>
              <a:t>Pyplot</a:t>
            </a:r>
            <a:r>
              <a:rPr lang="en-US" sz="1400" kern="0" dirty="0"/>
              <a:t>: Sub-library of matplotlib. Useful for plotting nice charts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/>
              <a:t>Pandas: Most famous library for importing and managing datasets.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06A3562-14C3-48A5-85B8-3CF969FA4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4" y="4279518"/>
            <a:ext cx="4010025" cy="904875"/>
          </a:xfrm>
          <a:prstGeom prst="rect">
            <a:avLst/>
          </a:prstGeom>
        </p:spPr>
      </p:pic>
      <p:sp>
        <p:nvSpPr>
          <p:cNvPr id="22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4800600" y="3781844"/>
            <a:ext cx="3962400" cy="213192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400" kern="0" dirty="0"/>
              <a:t>We import the csv file. Then, we standardize it at our convenience (in this case, as arrays for the dependent and independent variables).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/>
              <a:t>”pd” is the pandas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 err="1"/>
              <a:t>iloc</a:t>
            </a:r>
            <a:r>
              <a:rPr lang="en-US" sz="1400" kern="0" dirty="0"/>
              <a:t> is used for specifying an index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1981097" y="1050778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A1D9332-E351-4068-894E-148D7CFD931F}"/>
              </a:ext>
            </a:extLst>
          </p:cNvPr>
          <p:cNvSpPr/>
          <p:nvPr/>
        </p:nvSpPr>
        <p:spPr>
          <a:xfrm>
            <a:off x="2057400" y="3427866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3922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©2020 </a:t>
            </a:r>
            <a:r>
              <a:rPr lang="en-US" dirty="0" err="1"/>
              <a:t>Evalueserve</a:t>
            </a:r>
            <a:r>
              <a:rPr lang="en-US" dirty="0"/>
              <a:t>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16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44880" y="58270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Simple Linear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Regression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sp>
        <p:nvSpPr>
          <p:cNvPr id="22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5317670" y="2326949"/>
            <a:ext cx="3678657" cy="110414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200" kern="0" dirty="0"/>
              <a:t>L</a:t>
            </a:r>
            <a:r>
              <a:rPr lang="en-US" sz="1200" kern="0" dirty="0" err="1"/>
              <a:t>et’s</a:t>
            </a:r>
            <a:r>
              <a:rPr lang="en-US" sz="1200" kern="0" dirty="0"/>
              <a:t> talk a little bit about the parameters:</a:t>
            </a:r>
          </a:p>
          <a:p>
            <a:pPr algn="just"/>
            <a:endParaRPr lang="en-US" sz="1200" kern="0" dirty="0"/>
          </a:p>
          <a:p>
            <a:pPr algn="just"/>
            <a:r>
              <a:rPr lang="en-US" sz="1200" kern="0" dirty="0"/>
              <a:t>-</a:t>
            </a:r>
            <a:r>
              <a:rPr lang="en-US" sz="1200" kern="0" dirty="0" err="1"/>
              <a:t>fit_intercept</a:t>
            </a:r>
            <a:r>
              <a:rPr lang="en-US" sz="1200" kern="0" dirty="0"/>
              <a:t>: When shall we use it?</a:t>
            </a:r>
          </a:p>
          <a:p>
            <a:pPr algn="just"/>
            <a:r>
              <a:rPr lang="en-US" sz="1200" kern="0" dirty="0"/>
              <a:t>-normalize: What does this mean?</a:t>
            </a:r>
          </a:p>
          <a:p>
            <a:pPr algn="just"/>
            <a:r>
              <a:rPr lang="en-US" sz="1200" kern="0" dirty="0"/>
              <a:t>-</a:t>
            </a:r>
            <a:r>
              <a:rPr lang="en-US" sz="1200" kern="0" dirty="0" err="1"/>
              <a:t>n_jobs</a:t>
            </a:r>
            <a:r>
              <a:rPr lang="en-US" sz="1200" kern="0" dirty="0"/>
              <a:t>: This could optimize the process. Why?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8E658D7-FDE0-4E5D-B982-6D28060D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12" y="1380185"/>
            <a:ext cx="7134225" cy="769534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73387259-88E1-4C47-B962-70CEB80EB642}"/>
              </a:ext>
            </a:extLst>
          </p:cNvPr>
          <p:cNvSpPr/>
          <p:nvPr/>
        </p:nvSpPr>
        <p:spPr>
          <a:xfrm>
            <a:off x="155575" y="1303287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4FA3CC4-FD9F-453E-ADC5-E2F9E63BB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50" y="2485128"/>
            <a:ext cx="4408431" cy="787788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A78EBD9B-11F2-4F0D-A95A-E8547138700B}"/>
              </a:ext>
            </a:extLst>
          </p:cNvPr>
          <p:cNvSpPr/>
          <p:nvPr/>
        </p:nvSpPr>
        <p:spPr>
          <a:xfrm>
            <a:off x="155575" y="2349586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C68E2D5-D8CE-4483-AFF9-DFC87E48A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78" y="3493250"/>
            <a:ext cx="4057650" cy="466725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40E94490-7EB2-43B2-B873-248A146D0AB7}"/>
              </a:ext>
            </a:extLst>
          </p:cNvPr>
          <p:cNvSpPr/>
          <p:nvPr/>
        </p:nvSpPr>
        <p:spPr>
          <a:xfrm>
            <a:off x="5386299" y="4383345"/>
            <a:ext cx="4988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y</a:t>
            </a:r>
            <a:endParaRPr lang="es-E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7612F12-4199-4E51-8D9B-72B82FC38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155" y="3614336"/>
            <a:ext cx="934513" cy="254924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A6BEE094-4B37-441D-B1B8-A399A246A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710" y="3614336"/>
            <a:ext cx="1000505" cy="2549249"/>
          </a:xfrm>
          <a:prstGeom prst="rect">
            <a:avLst/>
          </a:prstGeom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45A3163C-ADE7-484A-94B1-D112BCFCF779}"/>
              </a:ext>
            </a:extLst>
          </p:cNvPr>
          <p:cNvSpPr/>
          <p:nvPr/>
        </p:nvSpPr>
        <p:spPr>
          <a:xfrm>
            <a:off x="128945" y="3236008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47ECC9F-6CB1-4F22-88E8-94429B528F7B}"/>
              </a:ext>
            </a:extLst>
          </p:cNvPr>
          <p:cNvSpPr/>
          <p:nvPr/>
        </p:nvSpPr>
        <p:spPr>
          <a:xfrm>
            <a:off x="6840244" y="4383345"/>
            <a:ext cx="63350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y'</a:t>
            </a:r>
            <a:endParaRPr lang="es-E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CD8BD60E-FD54-43B4-A26D-0A492294F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0943" y="4400511"/>
            <a:ext cx="2381845" cy="1611078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54C6958-3FFA-4764-A5E0-FCAA1DDD52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788" y="4398772"/>
            <a:ext cx="2381846" cy="1611079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D8439E0-BD52-47B4-9FE5-0A1C6D0EA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391" y="4169888"/>
            <a:ext cx="3551375" cy="2072325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5C608908-6DE1-452C-B797-E1BCAAD080A3}"/>
              </a:ext>
            </a:extLst>
          </p:cNvPr>
          <p:cNvSpPr/>
          <p:nvPr/>
        </p:nvSpPr>
        <p:spPr>
          <a:xfrm>
            <a:off x="155575" y="4721719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1739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  <p:bldP spid="26" grpId="0"/>
      <p:bldP spid="29" grpId="0"/>
      <p:bldP spid="33" grpId="0"/>
      <p:bldP spid="34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17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©2020 </a:t>
            </a:r>
            <a:r>
              <a:rPr lang="en-US" dirty="0" err="1"/>
              <a:t>Evalueserve</a:t>
            </a:r>
            <a:r>
              <a:rPr lang="en-US" dirty="0"/>
              <a:t>. All rights reserved.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9220A3-DFB7-4102-9BCE-44847527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8628"/>
            <a:ext cx="8229600" cy="36007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C2A674-2966-4691-BB35-9547D6D28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56" y="1637929"/>
            <a:ext cx="8906644" cy="36814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ED8B103-50B4-440A-BDC4-8175C7716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41" y="1296670"/>
            <a:ext cx="8279882" cy="40920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233826A-8F2E-44FB-A7C4-96B9C80D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1066800"/>
            <a:ext cx="2971800" cy="3189692"/>
          </a:xfrm>
          <a:prstGeom prst="rect">
            <a:avLst/>
          </a:prstGeom>
        </p:spPr>
      </p:pic>
      <p:sp>
        <p:nvSpPr>
          <p:cNvPr id="13" name="Rectángulo: esquinas redondeadas 4">
            <a:extLst>
              <a:ext uri="{FF2B5EF4-FFF2-40B4-BE49-F238E27FC236}">
                <a16:creationId xmlns:a16="http://schemas.microsoft.com/office/drawing/2014/main" id="{43FB8969-4193-4907-91DD-66F21F3A9980}"/>
              </a:ext>
            </a:extLst>
          </p:cNvPr>
          <p:cNvSpPr/>
          <p:nvPr/>
        </p:nvSpPr>
        <p:spPr bwMode="auto">
          <a:xfrm>
            <a:off x="355082" y="5276818"/>
            <a:ext cx="2616718" cy="989599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400" kern="0" dirty="0"/>
              <a:t>What is the Dummy Variable Trap, and how to avoid it?</a:t>
            </a:r>
          </a:p>
          <a:p>
            <a:pPr algn="just"/>
            <a:r>
              <a:rPr lang="en-US" sz="1400" kern="0" dirty="0"/>
              <a:t>Hint: Multicollinearity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14" name="Rectángulo: esquinas redondeadas 4">
            <a:extLst>
              <a:ext uri="{FF2B5EF4-FFF2-40B4-BE49-F238E27FC236}">
                <a16:creationId xmlns:a16="http://schemas.microsoft.com/office/drawing/2014/main" id="{B98C16B0-F232-4769-8F9C-A0F5C2032D4F}"/>
              </a:ext>
            </a:extLst>
          </p:cNvPr>
          <p:cNvSpPr/>
          <p:nvPr/>
        </p:nvSpPr>
        <p:spPr bwMode="auto">
          <a:xfrm>
            <a:off x="3154467" y="5214572"/>
            <a:ext cx="5893318" cy="722777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400" kern="0" dirty="0"/>
              <a:t>What is P-value? </a:t>
            </a:r>
            <a:r>
              <a:rPr lang="en-US" sz="1400" dirty="0">
                <a:hlinkClick r:id="rId6"/>
              </a:rPr>
              <a:t>https://www.mathbootcamps.com/what-is-a-p-value/</a:t>
            </a:r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F7DAC8AD-B4AC-4BC5-B068-A9E0007B8741}"/>
              </a:ext>
            </a:extLst>
          </p:cNvPr>
          <p:cNvSpPr txBox="1">
            <a:spLocks/>
          </p:cNvSpPr>
          <p:nvPr/>
        </p:nvSpPr>
        <p:spPr>
          <a:xfrm>
            <a:off x="541974" y="589797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Multiple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Linear Regression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80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©2020 </a:t>
            </a:r>
            <a:r>
              <a:rPr lang="en-US" dirty="0" err="1"/>
              <a:t>Evalueserve</a:t>
            </a:r>
            <a:r>
              <a:rPr lang="en-US" dirty="0"/>
              <a:t>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18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588733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Multiple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Linear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Regression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E5D3FB-7946-4878-8626-31FDD3A3A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88" y="1421574"/>
            <a:ext cx="2867025" cy="93345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245984" y="1444007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A1D9332-E351-4068-894E-148D7CFD931F}"/>
              </a:ext>
            </a:extLst>
          </p:cNvPr>
          <p:cNvSpPr/>
          <p:nvPr/>
        </p:nvSpPr>
        <p:spPr>
          <a:xfrm>
            <a:off x="272115" y="2773622"/>
            <a:ext cx="517124" cy="951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52A2B9-3C51-4207-ABE7-515B8D70F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88" y="2765139"/>
            <a:ext cx="4152900" cy="9620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1EC6C7-0660-44EE-B373-AAD67DF8B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385" y="1364498"/>
            <a:ext cx="3987113" cy="236266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6BEDAAD-D390-4397-8C6E-B1BB0FDDD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21" y="4331887"/>
            <a:ext cx="4693693" cy="1235272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6A8F4445-BAB0-4055-B0BE-5472E5B0E32D}"/>
              </a:ext>
            </a:extLst>
          </p:cNvPr>
          <p:cNvSpPr/>
          <p:nvPr/>
        </p:nvSpPr>
        <p:spPr>
          <a:xfrm>
            <a:off x="280992" y="4456573"/>
            <a:ext cx="517124" cy="951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635BBFC-DC35-40A3-85E1-2259E2279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407" y="3986795"/>
            <a:ext cx="3451091" cy="18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2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©2020 </a:t>
            </a:r>
            <a:r>
              <a:rPr lang="en-US" dirty="0" err="1"/>
              <a:t>Evalueserve</a:t>
            </a:r>
            <a:r>
              <a:rPr lang="en-US" dirty="0"/>
              <a:t>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19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564486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Multiple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Linear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Regression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245983" y="1473079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A1D9332-E351-4068-894E-148D7CFD931F}"/>
              </a:ext>
            </a:extLst>
          </p:cNvPr>
          <p:cNvSpPr/>
          <p:nvPr/>
        </p:nvSpPr>
        <p:spPr>
          <a:xfrm>
            <a:off x="272115" y="2698696"/>
            <a:ext cx="517124" cy="951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A8F4445-BAB0-4055-B0BE-5472E5B0E32D}"/>
              </a:ext>
            </a:extLst>
          </p:cNvPr>
          <p:cNvSpPr/>
          <p:nvPr/>
        </p:nvSpPr>
        <p:spPr>
          <a:xfrm>
            <a:off x="280992" y="3784238"/>
            <a:ext cx="517124" cy="951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6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56B123C-D189-44C3-B2A4-A6283BE4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09" y="1580659"/>
            <a:ext cx="7383891" cy="78667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1DDB0DB-2E05-4638-A5FE-9DD128604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20" y="2722128"/>
            <a:ext cx="4945491" cy="914400"/>
          </a:xfrm>
          <a:prstGeom prst="rect">
            <a:avLst/>
          </a:prstGeom>
        </p:spPr>
      </p:pic>
      <p:sp>
        <p:nvSpPr>
          <p:cNvPr id="19" name="Rectángulo: esquinas redondeadas 4">
            <a:extLst>
              <a:ext uri="{FF2B5EF4-FFF2-40B4-BE49-F238E27FC236}">
                <a16:creationId xmlns:a16="http://schemas.microsoft.com/office/drawing/2014/main" id="{41E4C5A8-8B6F-44CD-9564-8BA0B2FE8386}"/>
              </a:ext>
            </a:extLst>
          </p:cNvPr>
          <p:cNvSpPr/>
          <p:nvPr/>
        </p:nvSpPr>
        <p:spPr bwMode="auto">
          <a:xfrm>
            <a:off x="5976285" y="2474622"/>
            <a:ext cx="2895600" cy="129175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/>
              <a:t>Do </a:t>
            </a:r>
            <a:r>
              <a:rPr lang="es-CL" sz="1400" kern="0" dirty="0" err="1"/>
              <a:t>you</a:t>
            </a:r>
            <a:r>
              <a:rPr lang="es-CL" sz="1400" kern="0" dirty="0"/>
              <a:t> </a:t>
            </a:r>
            <a:r>
              <a:rPr lang="es-CL" sz="1400" kern="0" dirty="0" err="1"/>
              <a:t>see</a:t>
            </a:r>
            <a:r>
              <a:rPr lang="es-CL" sz="1400" kern="0" dirty="0"/>
              <a:t> </a:t>
            </a:r>
            <a:r>
              <a:rPr lang="es-CL" sz="1400" kern="0" dirty="0" err="1"/>
              <a:t>any</a:t>
            </a:r>
            <a:r>
              <a:rPr lang="es-CL" sz="1400" kern="0" dirty="0"/>
              <a:t> </a:t>
            </a:r>
            <a:r>
              <a:rPr lang="es-CL" sz="1400" kern="0" dirty="0" err="1"/>
              <a:t>similarity</a:t>
            </a:r>
            <a:r>
              <a:rPr lang="es-CL" sz="1400" kern="0" dirty="0"/>
              <a:t> </a:t>
            </a:r>
            <a:r>
              <a:rPr lang="es-CL" sz="1400" kern="0" dirty="0" err="1"/>
              <a:t>with</a:t>
            </a:r>
            <a:r>
              <a:rPr lang="es-CL" sz="1400" kern="0" dirty="0"/>
              <a:t> SLR?</a:t>
            </a:r>
          </a:p>
          <a:p>
            <a:pPr algn="just"/>
            <a:endParaRPr lang="es-CL" sz="1400" kern="0" dirty="0"/>
          </a:p>
          <a:p>
            <a:pPr algn="just"/>
            <a:r>
              <a:rPr lang="es-CL" sz="1400" kern="0" dirty="0" err="1"/>
              <a:t>Why</a:t>
            </a:r>
            <a:r>
              <a:rPr lang="es-CL" sz="1400" kern="0" dirty="0"/>
              <a:t> </a:t>
            </a:r>
            <a:r>
              <a:rPr lang="es-CL" sz="1400" kern="0" dirty="0" err="1"/>
              <a:t>don’t</a:t>
            </a:r>
            <a:r>
              <a:rPr lang="es-CL" sz="1400" kern="0" dirty="0"/>
              <a:t> </a:t>
            </a:r>
            <a:r>
              <a:rPr lang="es-CL" sz="1400" kern="0" dirty="0" err="1"/>
              <a:t>we</a:t>
            </a:r>
            <a:r>
              <a:rPr lang="es-CL" sz="1400" kern="0" dirty="0"/>
              <a:t> use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feature</a:t>
            </a:r>
            <a:r>
              <a:rPr lang="es-CL" sz="1400" kern="0" dirty="0"/>
              <a:t> </a:t>
            </a:r>
            <a:r>
              <a:rPr lang="es-CL" sz="1400" kern="0" dirty="0" err="1"/>
              <a:t>selection</a:t>
            </a:r>
            <a:r>
              <a:rPr lang="es-CL" sz="1400" kern="0" dirty="0"/>
              <a:t> </a:t>
            </a:r>
            <a:r>
              <a:rPr lang="es-CL" sz="1400" kern="0" dirty="0" err="1"/>
              <a:t>code</a:t>
            </a:r>
            <a:r>
              <a:rPr lang="es-CL" sz="1400" kern="0" dirty="0"/>
              <a:t>?</a:t>
            </a:r>
            <a:endParaRPr lang="en-US" sz="1400" kern="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1BD8A4B-5942-477C-9B66-3923E202C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09" y="3909959"/>
            <a:ext cx="3505200" cy="676275"/>
          </a:xfrm>
          <a:prstGeom prst="rect">
            <a:avLst/>
          </a:prstGeom>
        </p:spPr>
      </p:pic>
      <p:sp>
        <p:nvSpPr>
          <p:cNvPr id="21" name="Rectángulo: esquinas redondeadas 4">
            <a:extLst>
              <a:ext uri="{FF2B5EF4-FFF2-40B4-BE49-F238E27FC236}">
                <a16:creationId xmlns:a16="http://schemas.microsoft.com/office/drawing/2014/main" id="{6F19954E-FA22-4CC9-90D1-909997B885FD}"/>
              </a:ext>
            </a:extLst>
          </p:cNvPr>
          <p:cNvSpPr/>
          <p:nvPr/>
        </p:nvSpPr>
        <p:spPr bwMode="auto">
          <a:xfrm>
            <a:off x="950120" y="5055721"/>
            <a:ext cx="3418829" cy="830997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Why</a:t>
            </a:r>
            <a:r>
              <a:rPr lang="es-CL" sz="1400" kern="0" dirty="0"/>
              <a:t> </a:t>
            </a:r>
            <a:r>
              <a:rPr lang="es-CL" sz="1400" kern="0" dirty="0" err="1"/>
              <a:t>they</a:t>
            </a:r>
            <a:r>
              <a:rPr lang="es-CL" sz="1400" kern="0" dirty="0"/>
              <a:t> </a:t>
            </a:r>
            <a:r>
              <a:rPr lang="es-CL" sz="1400" kern="0" dirty="0" err="1"/>
              <a:t>don’t</a:t>
            </a:r>
            <a:r>
              <a:rPr lang="es-CL" sz="1400" kern="0" dirty="0"/>
              <a:t> use a </a:t>
            </a:r>
            <a:r>
              <a:rPr lang="es-CL" sz="1400" kern="0" dirty="0" err="1"/>
              <a:t>visualization</a:t>
            </a:r>
            <a:r>
              <a:rPr lang="es-CL" sz="1400" kern="0" dirty="0"/>
              <a:t> </a:t>
            </a:r>
            <a:r>
              <a:rPr lang="es-CL" sz="1400" kern="0" dirty="0" err="1"/>
              <a:t>to</a:t>
            </a:r>
            <a:r>
              <a:rPr lang="es-CL" sz="1400" kern="0" dirty="0"/>
              <a:t> compare </a:t>
            </a:r>
            <a:r>
              <a:rPr lang="es-CL" sz="1400" kern="0" dirty="0" err="1"/>
              <a:t>y_test</a:t>
            </a:r>
            <a:r>
              <a:rPr lang="es-CL" sz="1400" kern="0" dirty="0"/>
              <a:t> (y) </a:t>
            </a:r>
            <a:r>
              <a:rPr lang="es-CL" sz="1400" kern="0" dirty="0" err="1"/>
              <a:t>with</a:t>
            </a:r>
            <a:r>
              <a:rPr lang="es-CL" sz="1400" kern="0" dirty="0"/>
              <a:t> </a:t>
            </a:r>
            <a:r>
              <a:rPr lang="es-CL" sz="1400" kern="0" dirty="0" err="1"/>
              <a:t>y_pred</a:t>
            </a:r>
            <a:r>
              <a:rPr lang="es-CL" sz="1400" kern="0" dirty="0"/>
              <a:t> (y’)?</a:t>
            </a:r>
            <a:endParaRPr lang="en-US" sz="1400" kern="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DF5468B-3189-4FBF-9E05-25DF91CBF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3909959"/>
            <a:ext cx="819789" cy="20752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5BA1893-5166-4549-BC0E-142C9C2BA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3277" y="3909959"/>
            <a:ext cx="823248" cy="2075272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963D3F64-C381-4E92-A800-1525B233257C}"/>
              </a:ext>
            </a:extLst>
          </p:cNvPr>
          <p:cNvSpPr/>
          <p:nvPr/>
        </p:nvSpPr>
        <p:spPr>
          <a:xfrm>
            <a:off x="4891271" y="4532096"/>
            <a:ext cx="8197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y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C437AEA9-964F-4797-AE79-86FD91540748}"/>
              </a:ext>
            </a:extLst>
          </p:cNvPr>
          <p:cNvSpPr/>
          <p:nvPr/>
        </p:nvSpPr>
        <p:spPr>
          <a:xfrm>
            <a:off x="6725756" y="4532096"/>
            <a:ext cx="8197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y’</a:t>
            </a:r>
          </a:p>
        </p:txBody>
      </p:sp>
    </p:spTree>
    <p:extLst>
      <p:ext uri="{BB962C8B-B14F-4D97-AF65-F5344CB8AC3E}">
        <p14:creationId xmlns:p14="http://schemas.microsoft.com/office/powerpoint/2010/main" val="280094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8" grpId="0"/>
      <p:bldP spid="19" grpId="0" animBg="1"/>
      <p:bldP spid="21" grpId="0" animBg="1"/>
      <p:bldP spid="22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©2020 </a:t>
            </a:r>
            <a:r>
              <a:rPr lang="en-US" dirty="0" err="1"/>
              <a:t>Evalueserve</a:t>
            </a:r>
            <a:r>
              <a:rPr lang="en-US" dirty="0"/>
              <a:t>. All rights reserved.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</a:t>
            </a:fld>
            <a:r>
              <a:rPr lang="en-GB"/>
              <a:t> /  evalueserve.com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660251"/>
              </p:ext>
            </p:extLst>
          </p:nvPr>
        </p:nvGraphicFramePr>
        <p:xfrm>
          <a:off x="525545" y="1600200"/>
          <a:ext cx="3861372" cy="2669270"/>
        </p:xfrm>
        <a:graphic>
          <a:graphicData uri="http://schemas.openxmlformats.org/drawingml/2006/table">
            <a:tbl>
              <a:tblPr firstRow="1" bandRow="1"/>
              <a:tblGrid>
                <a:gridCol w="549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5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rgbClr val="EE2653"/>
                          </a:solidFill>
                          <a:latin typeface="+mj-lt"/>
                        </a:rPr>
                        <a:t>01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R</a:t>
                      </a:r>
                      <a:r>
                        <a:rPr lang="en-US" sz="1300" b="0" noProof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ecap</a:t>
                      </a:r>
                      <a:endParaRPr lang="en-US" sz="13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>
                          <a:solidFill>
                            <a:schemeClr val="accent2"/>
                          </a:solidFill>
                          <a:latin typeface="+mj-lt"/>
                        </a:rPr>
                        <a:t>02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Data Preprocessing</a:t>
                      </a: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>
                          <a:solidFill>
                            <a:srgbClr val="47254B"/>
                          </a:solidFill>
                          <a:latin typeface="+mj-lt"/>
                        </a:rPr>
                        <a:t>03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Simple and </a:t>
                      </a:r>
                      <a:r>
                        <a:rPr lang="es-CL" sz="1300" b="0" noProof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Multiple</a:t>
                      </a: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Linear Regression</a:t>
                      </a:r>
                      <a:endParaRPr lang="en-US" sz="13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rgbClr val="EE2653"/>
                          </a:solidFill>
                          <a:latin typeface="+mj-lt"/>
                        </a:rPr>
                        <a:t>04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Logistic Regression</a:t>
                      </a: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chemeClr val="accent2"/>
                          </a:solidFill>
                          <a:latin typeface="+mj-lt"/>
                        </a:rPr>
                        <a:t>05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noProof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Clustering</a:t>
                      </a:r>
                      <a:endParaRPr lang="en-US" sz="13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BFA293D0-210C-4354-BB5D-E6F1D669A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526311"/>
              </p:ext>
            </p:extLst>
          </p:nvPr>
        </p:nvGraphicFramePr>
        <p:xfrm>
          <a:off x="457200" y="4269470"/>
          <a:ext cx="4231541" cy="533854"/>
        </p:xfrm>
        <a:graphic>
          <a:graphicData uri="http://schemas.openxmlformats.org/drawingml/2006/table">
            <a:tbl>
              <a:tblPr firstRow="1" bandRow="1"/>
              <a:tblGrid>
                <a:gridCol w="601679">
                  <a:extLst>
                    <a:ext uri="{9D8B030D-6E8A-4147-A177-3AD203B41FA5}">
                      <a16:colId xmlns:a16="http://schemas.microsoft.com/office/drawing/2014/main" val="2331290239"/>
                    </a:ext>
                  </a:extLst>
                </a:gridCol>
                <a:gridCol w="128059">
                  <a:extLst>
                    <a:ext uri="{9D8B030D-6E8A-4147-A177-3AD203B41FA5}">
                      <a16:colId xmlns:a16="http://schemas.microsoft.com/office/drawing/2014/main" val="2966098500"/>
                    </a:ext>
                  </a:extLst>
                </a:gridCol>
                <a:gridCol w="3501803">
                  <a:extLst>
                    <a:ext uri="{9D8B030D-6E8A-4147-A177-3AD203B41FA5}">
                      <a16:colId xmlns:a16="http://schemas.microsoft.com/office/drawing/2014/main" val="154611114"/>
                    </a:ext>
                  </a:extLst>
                </a:gridCol>
              </a:tblGrid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rgbClr val="47254B"/>
                          </a:solidFill>
                          <a:latin typeface="+mj-lt"/>
                        </a:rPr>
                        <a:t>06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Bonus: </a:t>
                      </a:r>
                      <a:r>
                        <a:rPr lang="es-CL" sz="1300" b="0" kern="1200" noProof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"/>
                          <a:cs typeface=""/>
                        </a:rPr>
                        <a:t>Decision</a:t>
                      </a:r>
                      <a:r>
                        <a:rPr lang="es-CL" sz="13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"/>
                          <a:cs typeface=""/>
                        </a:rPr>
                        <a:t> </a:t>
                      </a:r>
                      <a:r>
                        <a:rPr lang="es-CL" sz="1300" b="0" kern="1200" noProof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"/>
                          <a:cs typeface=""/>
                        </a:rPr>
                        <a:t>Trees</a:t>
                      </a:r>
                      <a:r>
                        <a:rPr lang="es-CL" sz="13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"/>
                          <a:cs typeface=""/>
                        </a:rPr>
                        <a:t> and </a:t>
                      </a:r>
                      <a:r>
                        <a:rPr lang="es-CL" sz="1300" b="0" kern="1200" noProof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"/>
                          <a:cs typeface=""/>
                        </a:rPr>
                        <a:t>Random</a:t>
                      </a:r>
                      <a:r>
                        <a:rPr lang="es-CL" sz="13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"/>
                          <a:cs typeface=""/>
                        </a:rPr>
                        <a:t> </a:t>
                      </a:r>
                      <a:r>
                        <a:rPr lang="es-CL" sz="1300" b="0" kern="1200" noProof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"/>
                          <a:cs typeface=""/>
                        </a:rPr>
                        <a:t>Forests</a:t>
                      </a:r>
                      <a:endParaRPr lang="en-US" sz="1300" b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/>
                        <a:ea typeface=""/>
                        <a:cs typeface="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32170"/>
                  </a:ext>
                </a:extLst>
              </a:tr>
            </a:tbl>
          </a:graphicData>
        </a:graphic>
      </p:graphicFrame>
      <p:pic>
        <p:nvPicPr>
          <p:cNvPr id="14338" name="Picture 2" descr="Image result for data preprocessing meme">
            <a:extLst>
              <a:ext uri="{FF2B5EF4-FFF2-40B4-BE49-F238E27FC236}">
                <a16:creationId xmlns:a16="http://schemas.microsoft.com/office/drawing/2014/main" id="{E263BB6C-7D4A-4987-A90A-76BA23242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82" y="1437508"/>
            <a:ext cx="1981200" cy="199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baby yoda">
            <a:extLst>
              <a:ext uri="{FF2B5EF4-FFF2-40B4-BE49-F238E27FC236}">
                <a16:creationId xmlns:a16="http://schemas.microsoft.com/office/drawing/2014/main" id="{0899330D-1AF0-4E84-BAAD-ACDB3E306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761642"/>
            <a:ext cx="2511425" cy="188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A200BDE2-2C27-4C22-BB24-2749ED965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87077"/>
              </p:ext>
            </p:extLst>
          </p:nvPr>
        </p:nvGraphicFramePr>
        <p:xfrm>
          <a:off x="525545" y="4812289"/>
          <a:ext cx="3861372" cy="533854"/>
        </p:xfrm>
        <a:graphic>
          <a:graphicData uri="http://schemas.openxmlformats.org/drawingml/2006/table">
            <a:tbl>
              <a:tblPr firstRow="1" bandRow="1"/>
              <a:tblGrid>
                <a:gridCol w="549045">
                  <a:extLst>
                    <a:ext uri="{9D8B030D-6E8A-4147-A177-3AD203B41FA5}">
                      <a16:colId xmlns:a16="http://schemas.microsoft.com/office/drawing/2014/main" val="26967283"/>
                    </a:ext>
                  </a:extLst>
                </a:gridCol>
                <a:gridCol w="116857">
                  <a:extLst>
                    <a:ext uri="{9D8B030D-6E8A-4147-A177-3AD203B41FA5}">
                      <a16:colId xmlns:a16="http://schemas.microsoft.com/office/drawing/2014/main" val="577075966"/>
                    </a:ext>
                  </a:extLst>
                </a:gridCol>
                <a:gridCol w="3195470">
                  <a:extLst>
                    <a:ext uri="{9D8B030D-6E8A-4147-A177-3AD203B41FA5}">
                      <a16:colId xmlns:a16="http://schemas.microsoft.com/office/drawing/2014/main" val="2529822544"/>
                    </a:ext>
                  </a:extLst>
                </a:gridCol>
              </a:tblGrid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rgbClr val="EE2653"/>
                          </a:solidFill>
                          <a:latin typeface="+mj-lt"/>
                        </a:rPr>
                        <a:t>07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Bonus: </a:t>
                      </a:r>
                      <a:r>
                        <a:rPr lang="es-CL" sz="1300" b="0" noProof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Model</a:t>
                      </a: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s-CL" sz="1300" b="0" noProof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Selection</a:t>
                      </a: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s-CL" sz="1300" b="0" noProof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Algorithms</a:t>
                      </a:r>
                      <a:endParaRPr lang="en-US" sz="13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965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36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©2020 </a:t>
            </a:r>
            <a:r>
              <a:rPr lang="en-US" dirty="0" err="1"/>
              <a:t>Evalueserve</a:t>
            </a:r>
            <a:r>
              <a:rPr lang="en-US" dirty="0"/>
              <a:t>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20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83688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41974" y="589797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Classification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Techniques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sp>
        <p:nvSpPr>
          <p:cNvPr id="4" name="Estrella: 8 puntas 3">
            <a:extLst>
              <a:ext uri="{FF2B5EF4-FFF2-40B4-BE49-F238E27FC236}">
                <a16:creationId xmlns:a16="http://schemas.microsoft.com/office/drawing/2014/main" id="{2BB8CEA0-5A5E-4B75-A9CB-EB3BFA451795}"/>
              </a:ext>
            </a:extLst>
          </p:cNvPr>
          <p:cNvSpPr/>
          <p:nvPr/>
        </p:nvSpPr>
        <p:spPr bwMode="auto">
          <a:xfrm>
            <a:off x="6374881" y="1839299"/>
            <a:ext cx="2057400" cy="1752600"/>
          </a:xfrm>
          <a:prstGeom prst="star8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ctr"/>
            <a:r>
              <a:rPr lang="es-CL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#</a:t>
            </a:r>
            <a:endParaRPr 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02219DF-A61E-4FAB-834A-B8AEB05CDE09}"/>
              </a:ext>
            </a:extLst>
          </p:cNvPr>
          <p:cNvSpPr/>
          <p:nvPr/>
        </p:nvSpPr>
        <p:spPr>
          <a:xfrm>
            <a:off x="762000" y="2188521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Regression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74D97DC6-F567-43FA-9C77-037C09E11F82}"/>
              </a:ext>
            </a:extLst>
          </p:cNvPr>
          <p:cNvSpPr/>
          <p:nvPr/>
        </p:nvSpPr>
        <p:spPr bwMode="auto">
          <a:xfrm>
            <a:off x="5152881" y="2473283"/>
            <a:ext cx="978408" cy="48463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290C26F-AB78-40AF-80B5-982EE6A6DCE3}"/>
              </a:ext>
            </a:extLst>
          </p:cNvPr>
          <p:cNvSpPr/>
          <p:nvPr/>
        </p:nvSpPr>
        <p:spPr>
          <a:xfrm>
            <a:off x="390298" y="4001054"/>
            <a:ext cx="48782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3"/>
                </a:solidFill>
              </a:rPr>
              <a:t>Classification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250B14BA-B0A8-4EB1-8526-63B4154AC4DA}"/>
              </a:ext>
            </a:extLst>
          </p:cNvPr>
          <p:cNvSpPr/>
          <p:nvPr/>
        </p:nvSpPr>
        <p:spPr bwMode="auto">
          <a:xfrm>
            <a:off x="5152881" y="4254512"/>
            <a:ext cx="978408" cy="484632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solidFill>
                <a:schemeClr val="accent3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Pergamino: vertical 17">
            <a:extLst>
              <a:ext uri="{FF2B5EF4-FFF2-40B4-BE49-F238E27FC236}">
                <a16:creationId xmlns:a16="http://schemas.microsoft.com/office/drawing/2014/main" id="{EA308BD4-44CA-4086-A7B8-3ADE691B9B19}"/>
              </a:ext>
            </a:extLst>
          </p:cNvPr>
          <p:cNvSpPr/>
          <p:nvPr/>
        </p:nvSpPr>
        <p:spPr bwMode="auto">
          <a:xfrm>
            <a:off x="6449159" y="3844313"/>
            <a:ext cx="1908843" cy="1503654"/>
          </a:xfrm>
          <a:prstGeom prst="verticalScroll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ctr"/>
            <a:r>
              <a:rPr lang="es-CL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endParaRPr 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3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7994847" cy="4894961"/>
          </a:xfrm>
        </p:spPr>
        <p:txBody>
          <a:bodyPr>
            <a:normAutofit/>
          </a:bodyPr>
          <a:lstStyle/>
          <a:p>
            <a:endParaRPr lang="en-US" sz="1400" dirty="0"/>
          </a:p>
          <a:p>
            <a:endParaRPr lang="en-US" sz="1400" dirty="0"/>
          </a:p>
          <a:p>
            <a:endParaRPr lang="en-US" sz="1500" dirty="0"/>
          </a:p>
          <a:p>
            <a:endParaRPr lang="en-US" sz="15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D9FC0-20E2-4E53-B6C8-2302D874B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21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33098D8-A758-4FCC-9741-B14948CEEB34}"/>
              </a:ext>
            </a:extLst>
          </p:cNvPr>
          <p:cNvSpPr/>
          <p:nvPr/>
        </p:nvSpPr>
        <p:spPr bwMode="auto">
          <a:xfrm>
            <a:off x="5074024" y="2129349"/>
            <a:ext cx="3733800" cy="33528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r>
              <a:rPr lang="en-US" sz="1600" b="1" dirty="0">
                <a:latin typeface="+mj-lt"/>
                <a:ea typeface="Verdana" pitchFamily="34" charset="0"/>
                <a:cs typeface="Verdana" pitchFamily="34" charset="0"/>
              </a:rPr>
              <a:t>How an analyst can use it</a:t>
            </a:r>
          </a:p>
          <a:p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1400" dirty="0">
                <a:ea typeface="Verdana" pitchFamily="34" charset="0"/>
                <a:cs typeface="Verdana" pitchFamily="34" charset="0"/>
              </a:rPr>
              <a:t>By default, this technique is used for almost 80% of Business Cases for two main reasons: </a:t>
            </a:r>
          </a:p>
          <a:p>
            <a:endParaRPr lang="en-US" sz="1400" dirty="0">
              <a:ea typeface="Verdana" pitchFamily="34" charset="0"/>
              <a:cs typeface="Verdana" pitchFamily="34" charset="0"/>
            </a:endParaRPr>
          </a:p>
          <a:p>
            <a:r>
              <a:rPr lang="en-US" sz="1400" dirty="0">
                <a:ea typeface="Verdana" pitchFamily="34" charset="0"/>
                <a:cs typeface="Verdana" pitchFamily="34" charset="0"/>
              </a:rPr>
              <a:t>Even though its formulation is not quite simple, it is understandable and can deal with any type of data. </a:t>
            </a:r>
          </a:p>
          <a:p>
            <a:endParaRPr lang="en-US" sz="1400" dirty="0">
              <a:ea typeface="Verdana" pitchFamily="34" charset="0"/>
              <a:cs typeface="Verdana" pitchFamily="34" charset="0"/>
            </a:endParaRPr>
          </a:p>
          <a:p>
            <a:r>
              <a:rPr lang="en-US" sz="1400" dirty="0">
                <a:ea typeface="Verdana" pitchFamily="34" charset="0"/>
                <a:cs typeface="Verdana" pitchFamily="34" charset="0"/>
              </a:rPr>
              <a:t>And it is stable. The real precision tends to be near from the base logistic regression model.</a:t>
            </a:r>
          </a:p>
        </p:txBody>
      </p:sp>
      <p:sp>
        <p:nvSpPr>
          <p:cNvPr id="6" name="Rectángulo: una sola esquina cortada 5">
            <a:extLst>
              <a:ext uri="{FF2B5EF4-FFF2-40B4-BE49-F238E27FC236}">
                <a16:creationId xmlns:a16="http://schemas.microsoft.com/office/drawing/2014/main" id="{30AE1668-D5E2-4439-A2B5-1C2CF1168C30}"/>
              </a:ext>
            </a:extLst>
          </p:cNvPr>
          <p:cNvSpPr/>
          <p:nvPr/>
        </p:nvSpPr>
        <p:spPr bwMode="auto">
          <a:xfrm>
            <a:off x="539553" y="1524000"/>
            <a:ext cx="4267200" cy="4413990"/>
          </a:xfrm>
          <a:prstGeom prst="snip1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r>
              <a:rPr lang="en-US" sz="1600" b="1" dirty="0">
                <a:latin typeface="+mj-lt"/>
                <a:ea typeface="Verdana" pitchFamily="34" charset="0"/>
                <a:cs typeface="Verdana" pitchFamily="34" charset="0"/>
              </a:rPr>
              <a:t>Description</a:t>
            </a:r>
          </a:p>
          <a:p>
            <a:pPr algn="l"/>
            <a:endParaRPr lang="es-CL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1400" dirty="0"/>
              <a:t>This model consists on dealing with the Odds probabilities on a formula which can deal not only with numerical, but also categorical data.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By default, the formula is: 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algn="l"/>
            <a:endParaRPr lang="es-CL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l"/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1 Título">
            <a:extLst>
              <a:ext uri="{FF2B5EF4-FFF2-40B4-BE49-F238E27FC236}">
                <a16:creationId xmlns:a16="http://schemas.microsoft.com/office/drawing/2014/main" id="{F20F00D9-2916-4494-8DBE-006640BFF989}"/>
              </a:ext>
            </a:extLst>
          </p:cNvPr>
          <p:cNvSpPr txBox="1">
            <a:spLocks/>
          </p:cNvSpPr>
          <p:nvPr/>
        </p:nvSpPr>
        <p:spPr>
          <a:xfrm>
            <a:off x="539553" y="544721"/>
            <a:ext cx="8072469" cy="709521"/>
          </a:xfrm>
          <a:prstGeom prst="rect">
            <a:avLst/>
          </a:prstGeom>
        </p:spPr>
        <p:txBody>
          <a:bodyPr vert="horz" lIns="0" tIns="40106" rIns="0" bIns="40106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63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327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491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6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1" kern="0" dirty="0"/>
              <a:t>Logistic Regression</a:t>
            </a:r>
            <a:br>
              <a:rPr lang="en-US" b="1" kern="0" dirty="0"/>
            </a:br>
            <a:endParaRPr lang="en-US" kern="0" dirty="0"/>
          </a:p>
        </p:txBody>
      </p:sp>
      <p:pic>
        <p:nvPicPr>
          <p:cNvPr id="18436" name="Picture 4" descr="Image result for logistic regression formula">
            <a:extLst>
              <a:ext uri="{FF2B5EF4-FFF2-40B4-BE49-F238E27FC236}">
                <a16:creationId xmlns:a16="http://schemas.microsoft.com/office/drawing/2014/main" id="{B7846F7B-93B6-4C8F-9177-3EF5CA10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78468"/>
            <a:ext cx="3449452" cy="57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0149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75F9274-1B98-4DAD-87C1-59E92F8FB0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22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1AFDAB-1344-4A60-A53D-7C3130060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849F5C-ADC2-4CB7-B42B-D75B03FC7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752598"/>
            <a:ext cx="3744676" cy="26670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0EAA0A5-38DD-4827-AE0A-E82FC465C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29" y="1752597"/>
            <a:ext cx="3754351" cy="25908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8F9DAA8-8B0B-4A2B-8213-C2DFF336F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29" y="1752597"/>
            <a:ext cx="3836667" cy="2667002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0910A507-1E32-4557-98E5-8E6A014EB74B}"/>
              </a:ext>
            </a:extLst>
          </p:cNvPr>
          <p:cNvSpPr txBox="1">
            <a:spLocks/>
          </p:cNvSpPr>
          <p:nvPr/>
        </p:nvSpPr>
        <p:spPr>
          <a:xfrm>
            <a:off x="541974" y="589797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Logistic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Regression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5816C64-E934-4E16-8BAA-67CA816F1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491" y="1714497"/>
            <a:ext cx="3864430" cy="266700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6B36952-F908-419F-BD80-26559A80C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31" y="1779780"/>
            <a:ext cx="4199256" cy="368771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C217093-C490-464D-94E0-727A47E4A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4491" y="1390501"/>
            <a:ext cx="3783477" cy="479686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71513CA-27CB-45C1-B77E-8CEFC54CF3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28" t="727" r="14696"/>
          <a:stretch/>
        </p:blipFill>
        <p:spPr>
          <a:xfrm>
            <a:off x="99355" y="1424639"/>
            <a:ext cx="8356081" cy="472858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65F8372-A80A-4039-9CD4-12290FFB4B1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528" t="723" r="16703"/>
          <a:stretch/>
        </p:blipFill>
        <p:spPr>
          <a:xfrm>
            <a:off x="0" y="1458778"/>
            <a:ext cx="8614443" cy="469018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3D0EB4C-CD16-472D-AAF4-768A05EE914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65" r="5927"/>
          <a:stretch/>
        </p:blipFill>
        <p:spPr>
          <a:xfrm>
            <a:off x="0" y="1231041"/>
            <a:ext cx="8602026" cy="495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779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75F9274-1B98-4DAD-87C1-59E92F8FB0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23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1AFDAB-1344-4A60-A53D-7C3130060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0910A507-1E32-4557-98E5-8E6A014EB74B}"/>
              </a:ext>
            </a:extLst>
          </p:cNvPr>
          <p:cNvSpPr txBox="1">
            <a:spLocks/>
          </p:cNvSpPr>
          <p:nvPr/>
        </p:nvSpPr>
        <p:spPr>
          <a:xfrm>
            <a:off x="541974" y="589797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Logistic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Regression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: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Considerations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9F4DB2-6C0D-4DD7-AB13-986A7E31A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757280"/>
            <a:ext cx="4991100" cy="21050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6252E5-2B11-4398-9C3B-A2E28554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1633607"/>
            <a:ext cx="6572250" cy="433514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C1F2DDA-3AA0-40E8-8849-E7BEC7FC3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793938"/>
            <a:ext cx="7828828" cy="446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90A61B6-0C28-4172-A4EC-D085AD214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72" y="1662655"/>
            <a:ext cx="8438428" cy="423940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06DA19C-50FF-4420-BE39-20FC34B31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23" y="1371600"/>
            <a:ext cx="7934325" cy="484140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3585D1A-E447-4003-A0E9-675D96DA4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44945"/>
            <a:ext cx="9144000" cy="501859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4D5108F-8CC7-4B5F-A30E-CE7A5841F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7811" y="3231100"/>
            <a:ext cx="4444348" cy="27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247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24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542257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Logistic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Regression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E5D3FB-7946-4878-8626-31FDD3A3A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4" y="1367616"/>
            <a:ext cx="2867025" cy="99898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186321" y="1458685"/>
            <a:ext cx="398983" cy="7095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A1D9332-E351-4068-894E-148D7CFD931F}"/>
              </a:ext>
            </a:extLst>
          </p:cNvPr>
          <p:cNvSpPr/>
          <p:nvPr/>
        </p:nvSpPr>
        <p:spPr>
          <a:xfrm>
            <a:off x="3377938" y="1459724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7DAD85-B188-4110-8AFD-D2580162A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812" y="1366344"/>
            <a:ext cx="5211763" cy="99898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00D43AF-2233-4F1C-A8B9-46DF23C30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4" y="2512479"/>
            <a:ext cx="8448871" cy="81088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2A09135B-21F1-40F7-AC00-4ED5AC0C5BFD}"/>
              </a:ext>
            </a:extLst>
          </p:cNvPr>
          <p:cNvSpPr/>
          <p:nvPr/>
        </p:nvSpPr>
        <p:spPr>
          <a:xfrm>
            <a:off x="133065" y="2517033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endParaRPr lang="es-E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0ADFEDA-EB97-44E9-88B4-C21D8A2C5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4" y="3385927"/>
            <a:ext cx="4393393" cy="1017262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E67EE3AD-38BA-4E83-9D1E-8AA4CFBE1951}"/>
              </a:ext>
            </a:extLst>
          </p:cNvPr>
          <p:cNvSpPr/>
          <p:nvPr/>
        </p:nvSpPr>
        <p:spPr>
          <a:xfrm>
            <a:off x="133065" y="3554996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es-E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2605CC7-D53D-44FE-B501-26D75B631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263" y="3385926"/>
            <a:ext cx="3905311" cy="277704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BE099BB-E026-42EF-9993-1D31B3A7BC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8754" y="3388158"/>
            <a:ext cx="1770645" cy="277481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E89FA46-B1E5-4049-BE78-30434018C3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554" y="4501632"/>
            <a:ext cx="4319201" cy="896644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8E500D1E-93F2-4FB4-B4EF-45E4B9B1FFB8}"/>
              </a:ext>
            </a:extLst>
          </p:cNvPr>
          <p:cNvSpPr/>
          <p:nvPr/>
        </p:nvSpPr>
        <p:spPr>
          <a:xfrm>
            <a:off x="106619" y="4440498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5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D0DF702-8526-40D7-85E8-8362B32F2B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554" y="5515272"/>
            <a:ext cx="4304201" cy="64770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595770EC-6656-4EB7-BFAD-D899211B9982}"/>
              </a:ext>
            </a:extLst>
          </p:cNvPr>
          <p:cNvSpPr/>
          <p:nvPr/>
        </p:nvSpPr>
        <p:spPr>
          <a:xfrm>
            <a:off x="100545" y="5321232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6</a:t>
            </a:r>
            <a:endParaRPr lang="es-E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8817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7" grpId="0"/>
      <p:bldP spid="20" grpId="0"/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25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7518" y="541163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Logistic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Regression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183567" y="1821555"/>
            <a:ext cx="398983" cy="7095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7</a:t>
            </a:r>
            <a:endParaRPr lang="es-E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6482BAA-2DBB-4A00-ABBC-2DC92B5BE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0" y="1673591"/>
            <a:ext cx="5295900" cy="93345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F76F312-CE63-4EFE-92C2-7887966BB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85" y="2933912"/>
            <a:ext cx="8027437" cy="3063908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FABA1549-08D8-4B59-80B9-3E7174E066AB}"/>
              </a:ext>
            </a:extLst>
          </p:cNvPr>
          <p:cNvSpPr/>
          <p:nvPr/>
        </p:nvSpPr>
        <p:spPr>
          <a:xfrm>
            <a:off x="185603" y="4111105"/>
            <a:ext cx="398983" cy="7095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8</a:t>
            </a:r>
            <a:endParaRPr lang="es-E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FC854F8C-AF4A-41CE-B66D-B62C21EA3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41" y="2933913"/>
            <a:ext cx="4928723" cy="306390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8C4D7AA-AEA7-4B58-B366-BD6F6A3B3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83" y="2933911"/>
            <a:ext cx="8027437" cy="3063908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AFEAB85D-F06C-4242-B2FF-70796DFA3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1336" y="2933912"/>
            <a:ext cx="4928723" cy="3170466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C6E9D4EA-DF68-4926-9548-F26CD3EAA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237" y="1668127"/>
            <a:ext cx="2571750" cy="92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3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0B5A250-1140-4237-9853-0C4B68641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26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7BD40B-31CB-42D1-8925-77293D899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297C6C-B6F5-4F44-86AE-E7965858E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0" y="1524000"/>
            <a:ext cx="7887401" cy="466338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6538057-149A-49A4-B9CE-A661A0A8FAF4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473113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Evaluating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Models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Performance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8240F07-1609-4A4C-8221-28CC48897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60" y="1229271"/>
            <a:ext cx="7914921" cy="49581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B890C10-1D76-4AFD-BE65-6EF306A17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60" y="1229271"/>
            <a:ext cx="7887401" cy="466338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EDDCA1F-F15D-4EB6-A4F2-8FDD1741A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39" y="1229271"/>
            <a:ext cx="8072469" cy="493944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8160254-7BB3-4CF2-8C31-F89127DD4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333" y="1332658"/>
            <a:ext cx="7842268" cy="493444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581329D-126E-4314-A89C-68F0568221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3537339"/>
            <a:ext cx="4114800" cy="254665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B15385F-4793-4749-BC1E-4D96015EE6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172" y="1229271"/>
            <a:ext cx="7541218" cy="503783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B575407-FE8B-4B83-A031-9E90811001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199" y="3242610"/>
            <a:ext cx="2897155" cy="228273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8BE64F7-CCB7-4F52-A6CB-01B938A617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360" y="1371837"/>
            <a:ext cx="8551994" cy="487660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5008A40-4DAD-4242-83FD-38300225D1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880" y="1462939"/>
            <a:ext cx="8446720" cy="432826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9CD1B1E-13B8-4CE5-B685-15D66CB1A8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40" y="1184205"/>
            <a:ext cx="9011814" cy="500317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14FCAF3-06FF-44D1-9A7A-767186451A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218862"/>
            <a:ext cx="8991600" cy="500317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17A737E5-7B67-4083-9F7E-0502AA98C1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73" y="1214464"/>
            <a:ext cx="9144000" cy="495770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E2F755E-2AED-473C-B12B-B1EF362D02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303" y="1320661"/>
            <a:ext cx="8604267" cy="4880029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5411F76-D7CA-4808-B1D4-8D8DE84981C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7333" y="1229271"/>
            <a:ext cx="8484228" cy="485472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9A718EC-E214-4219-9F01-FB512531BBD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1" y="1371837"/>
            <a:ext cx="8459754" cy="4813956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98D0CE5-5768-4933-B25A-115D5CD96D1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6240" y="1543523"/>
            <a:ext cx="8795360" cy="457965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592971F-3840-4AEC-86AB-3629260EA4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9579" y="1410553"/>
            <a:ext cx="8116527" cy="4742158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FDFDDBA7-8378-40BA-8BDB-A196FDD6752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6266" y="1263206"/>
            <a:ext cx="8626640" cy="511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42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7994847" cy="4894961"/>
          </a:xfrm>
        </p:spPr>
        <p:txBody>
          <a:bodyPr>
            <a:normAutofit/>
          </a:bodyPr>
          <a:lstStyle/>
          <a:p>
            <a:endParaRPr lang="en-US" sz="1400" dirty="0"/>
          </a:p>
          <a:p>
            <a:endParaRPr lang="en-US" sz="1400" dirty="0"/>
          </a:p>
          <a:p>
            <a:endParaRPr lang="en-US" sz="1500" dirty="0"/>
          </a:p>
          <a:p>
            <a:endParaRPr lang="en-US" sz="15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D9FC0-20E2-4E53-B6C8-2302D874B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27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33098D8-A758-4FCC-9741-B14948CEEB34}"/>
              </a:ext>
            </a:extLst>
          </p:cNvPr>
          <p:cNvSpPr/>
          <p:nvPr/>
        </p:nvSpPr>
        <p:spPr bwMode="auto">
          <a:xfrm>
            <a:off x="4965181" y="1905000"/>
            <a:ext cx="4038600" cy="331969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r>
              <a:rPr lang="en-US" sz="1600" b="1" dirty="0">
                <a:latin typeface="+mj-lt"/>
                <a:ea typeface="Verdana" pitchFamily="34" charset="0"/>
                <a:cs typeface="Verdana" pitchFamily="34" charset="0"/>
              </a:rPr>
              <a:t>How an analyst can use it</a:t>
            </a:r>
          </a:p>
          <a:p>
            <a:endParaRPr lang="en-US" sz="1400" dirty="0">
              <a:ea typeface="Verdana" pitchFamily="34" charset="0"/>
              <a:cs typeface="Verdana" pitchFamily="34" charset="0"/>
            </a:endParaRPr>
          </a:p>
          <a:p>
            <a:r>
              <a:rPr lang="en-US" sz="1400" dirty="0">
                <a:ea typeface="Verdana" pitchFamily="34" charset="0"/>
                <a:cs typeface="Verdana" pitchFamily="34" charset="0"/>
              </a:rPr>
              <a:t>Clusters essentially breaks a complex problem up into much smaller manageable pieces where a human can then easily identify the underlying pattern. </a:t>
            </a:r>
          </a:p>
          <a:p>
            <a:endParaRPr lang="en-US" sz="1400" dirty="0">
              <a:ea typeface="Verdana" pitchFamily="34" charset="0"/>
              <a:cs typeface="Verdana" pitchFamily="34" charset="0"/>
            </a:endParaRPr>
          </a:p>
          <a:p>
            <a:r>
              <a:rPr lang="en-US" sz="1400" dirty="0">
                <a:ea typeface="Verdana" pitchFamily="34" charset="0"/>
                <a:cs typeface="Verdana" pitchFamily="34" charset="0"/>
              </a:rPr>
              <a:t>In marketing, clusters are nearly always called segments, which is a popular application of the clustering technique.</a:t>
            </a:r>
          </a:p>
        </p:txBody>
      </p:sp>
      <p:sp>
        <p:nvSpPr>
          <p:cNvPr id="6" name="Rectángulo: una sola esquina cortada 5">
            <a:extLst>
              <a:ext uri="{FF2B5EF4-FFF2-40B4-BE49-F238E27FC236}">
                <a16:creationId xmlns:a16="http://schemas.microsoft.com/office/drawing/2014/main" id="{30AE1668-D5E2-4439-A2B5-1C2CF1168C30}"/>
              </a:ext>
            </a:extLst>
          </p:cNvPr>
          <p:cNvSpPr/>
          <p:nvPr/>
        </p:nvSpPr>
        <p:spPr bwMode="auto">
          <a:xfrm>
            <a:off x="539553" y="1284712"/>
            <a:ext cx="4267200" cy="4894960"/>
          </a:xfrm>
          <a:prstGeom prst="snip1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 sz="1600" b="1" dirty="0">
              <a:latin typeface="+mj-lt"/>
              <a:ea typeface="Verdana" pitchFamily="34" charset="0"/>
              <a:cs typeface="Verdana" pitchFamily="34" charset="0"/>
            </a:endParaRPr>
          </a:p>
          <a:p>
            <a:pPr algn="l"/>
            <a:endParaRPr lang="en-US" sz="1600" b="1" dirty="0">
              <a:latin typeface="+mj-lt"/>
              <a:ea typeface="Verdana" pitchFamily="34" charset="0"/>
              <a:cs typeface="Verdana" pitchFamily="34" charset="0"/>
            </a:endParaRPr>
          </a:p>
          <a:p>
            <a:pPr algn="l"/>
            <a:endParaRPr lang="en-US" sz="1600" b="1" dirty="0">
              <a:latin typeface="+mj-lt"/>
              <a:ea typeface="Verdana" pitchFamily="34" charset="0"/>
              <a:cs typeface="Verdana" pitchFamily="34" charset="0"/>
            </a:endParaRPr>
          </a:p>
          <a:p>
            <a:pPr algn="l"/>
            <a:endParaRPr lang="en-US" sz="1600" b="1" dirty="0">
              <a:latin typeface="+mj-lt"/>
              <a:ea typeface="Verdana" pitchFamily="34" charset="0"/>
              <a:cs typeface="Verdana" pitchFamily="34" charset="0"/>
            </a:endParaRPr>
          </a:p>
          <a:p>
            <a:pPr algn="l"/>
            <a:endParaRPr lang="en-US" sz="1600" b="1" dirty="0">
              <a:latin typeface="+mj-lt"/>
              <a:ea typeface="Verdana" pitchFamily="34" charset="0"/>
              <a:cs typeface="Verdana" pitchFamily="34" charset="0"/>
            </a:endParaRPr>
          </a:p>
          <a:p>
            <a:pPr algn="l"/>
            <a:endParaRPr lang="en-US" sz="1600" b="1" dirty="0">
              <a:latin typeface="+mj-lt"/>
              <a:ea typeface="Verdana" pitchFamily="34" charset="0"/>
              <a:cs typeface="Verdana" pitchFamily="34" charset="0"/>
            </a:endParaRPr>
          </a:p>
          <a:p>
            <a:pPr algn="l"/>
            <a:r>
              <a:rPr lang="en-US" sz="1600" b="1" dirty="0">
                <a:latin typeface="+mj-lt"/>
                <a:ea typeface="Verdana" pitchFamily="34" charset="0"/>
                <a:cs typeface="Verdana" pitchFamily="34" charset="0"/>
              </a:rPr>
              <a:t>Description</a:t>
            </a:r>
          </a:p>
          <a:p>
            <a:pPr algn="l"/>
            <a:endParaRPr lang="es-CL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1400" dirty="0"/>
              <a:t>Cluster detection is simply the automation of finding meaningful patterns within a data set. </a:t>
            </a:r>
          </a:p>
          <a:p>
            <a:endParaRPr lang="en-US" sz="1400" dirty="0"/>
          </a:p>
          <a:p>
            <a:r>
              <a:rPr lang="en-US" sz="1400" dirty="0"/>
              <a:t>Often the problem in data mining is not a lack of patterns but identifying which patterns are useful amongst the noise of possibly hundreds of competing patterns within the data. </a:t>
            </a:r>
          </a:p>
          <a:p>
            <a:endParaRPr lang="en-US" sz="1400" dirty="0"/>
          </a:p>
          <a:p>
            <a:r>
              <a:rPr lang="en-US" sz="1400" dirty="0"/>
              <a:t>These techniques penetrate this noise by finding clusters of data that form natural groupings within the data set. </a:t>
            </a:r>
          </a:p>
          <a:p>
            <a:endParaRPr lang="en-US" sz="1400" dirty="0"/>
          </a:p>
          <a:p>
            <a:r>
              <a:rPr lang="en-US" sz="1400" dirty="0">
                <a:ea typeface="Verdana" pitchFamily="34" charset="0"/>
                <a:cs typeface="Verdana" pitchFamily="34" charset="0"/>
              </a:rPr>
              <a:t>After clusters have been detected, they are often themselves the object of study.</a:t>
            </a:r>
          </a:p>
          <a:p>
            <a:endParaRPr lang="en-US" sz="1400" dirty="0"/>
          </a:p>
          <a:p>
            <a:pPr algn="l"/>
            <a:endParaRPr lang="es-CL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l"/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1 Título">
            <a:extLst>
              <a:ext uri="{FF2B5EF4-FFF2-40B4-BE49-F238E27FC236}">
                <a16:creationId xmlns:a16="http://schemas.microsoft.com/office/drawing/2014/main" id="{BC36D896-FDC5-4FE6-B611-C0CB1E399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3" y="575191"/>
            <a:ext cx="8072469" cy="709521"/>
          </a:xfrm>
        </p:spPr>
        <p:txBody>
          <a:bodyPr/>
          <a:lstStyle/>
          <a:p>
            <a:r>
              <a:rPr lang="en-US" b="1" dirty="0"/>
              <a:t>Clustering</a:t>
            </a:r>
            <a:endParaRPr lang="en-US" dirty="0"/>
          </a:p>
        </p:txBody>
      </p:sp>
      <p:pic>
        <p:nvPicPr>
          <p:cNvPr id="20482" name="Picture 2" descr="Image result for Clustering">
            <a:extLst>
              <a:ext uri="{FF2B5EF4-FFF2-40B4-BE49-F238E27FC236}">
                <a16:creationId xmlns:a16="http://schemas.microsoft.com/office/drawing/2014/main" id="{40A381F6-A79D-48E7-9BA7-D6DEA2476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071" y="1676400"/>
            <a:ext cx="1892393" cy="130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53207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28</a:t>
            </a:fld>
            <a:r>
              <a:rPr lang="en-GB" dirty="0"/>
              <a:t> /  evalueserve.com</a:t>
            </a:r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83688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41974" y="589797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Clustering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sp>
        <p:nvSpPr>
          <p:cNvPr id="32" name="Rectángulo: esquinas redondeadas 4">
            <a:extLst>
              <a:ext uri="{FF2B5EF4-FFF2-40B4-BE49-F238E27FC236}">
                <a16:creationId xmlns:a16="http://schemas.microsoft.com/office/drawing/2014/main" id="{13B33E33-8CBC-4D6C-8F18-514D2CA17882}"/>
              </a:ext>
            </a:extLst>
          </p:cNvPr>
          <p:cNvSpPr/>
          <p:nvPr/>
        </p:nvSpPr>
        <p:spPr bwMode="auto">
          <a:xfrm>
            <a:off x="1985487" y="1562980"/>
            <a:ext cx="5173026" cy="77193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600" kern="0" dirty="0"/>
              <a:t>Similar </a:t>
            </a:r>
            <a:r>
              <a:rPr lang="es-CL" sz="1600" kern="0" dirty="0" err="1"/>
              <a:t>to</a:t>
            </a:r>
            <a:r>
              <a:rPr lang="es-CL" sz="1600" kern="0" dirty="0"/>
              <a:t> </a:t>
            </a:r>
            <a:r>
              <a:rPr lang="es-CL" sz="1600" kern="0" dirty="0" err="1"/>
              <a:t>Classification</a:t>
            </a:r>
            <a:r>
              <a:rPr lang="es-CL" sz="1600" kern="0" dirty="0"/>
              <a:t>, </a:t>
            </a:r>
            <a:r>
              <a:rPr lang="es-CL" sz="1600" kern="0" dirty="0" err="1"/>
              <a:t>but</a:t>
            </a:r>
            <a:r>
              <a:rPr lang="es-CL" sz="1600" kern="0" dirty="0"/>
              <a:t> </a:t>
            </a:r>
            <a:r>
              <a:rPr lang="es-CL" sz="1600" kern="0" dirty="0" err="1"/>
              <a:t>with</a:t>
            </a:r>
            <a:r>
              <a:rPr lang="es-CL" sz="1600" kern="0" dirty="0"/>
              <a:t> a </a:t>
            </a:r>
            <a:r>
              <a:rPr lang="es-CL" sz="1600" kern="0" dirty="0" err="1"/>
              <a:t>different</a:t>
            </a:r>
            <a:r>
              <a:rPr lang="es-CL" sz="1600" kern="0" dirty="0"/>
              <a:t> </a:t>
            </a:r>
            <a:r>
              <a:rPr lang="es-CL" sz="1600" kern="0" dirty="0" err="1"/>
              <a:t>basis</a:t>
            </a:r>
            <a:endParaRPr lang="en-US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33" name="Rectángulo: esquinas redondeadas 4">
            <a:extLst>
              <a:ext uri="{FF2B5EF4-FFF2-40B4-BE49-F238E27FC236}">
                <a16:creationId xmlns:a16="http://schemas.microsoft.com/office/drawing/2014/main" id="{9AEA6751-F005-4D35-A4B3-E3FE04733D43}"/>
              </a:ext>
            </a:extLst>
          </p:cNvPr>
          <p:cNvSpPr/>
          <p:nvPr/>
        </p:nvSpPr>
        <p:spPr bwMode="auto">
          <a:xfrm>
            <a:off x="1997928" y="2475585"/>
            <a:ext cx="5160585" cy="77193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In Clustering: What are you looking for?</a:t>
            </a:r>
            <a:endParaRPr lang="en-US" kern="0" dirty="0"/>
          </a:p>
          <a:p>
            <a:pPr algn="just"/>
            <a:endParaRPr lang="en-US" sz="1400" kern="0" dirty="0"/>
          </a:p>
        </p:txBody>
      </p:sp>
      <p:pic>
        <p:nvPicPr>
          <p:cNvPr id="15362" name="Picture 2" descr="Image result for clustering">
            <a:extLst>
              <a:ext uri="{FF2B5EF4-FFF2-40B4-BE49-F238E27FC236}">
                <a16:creationId xmlns:a16="http://schemas.microsoft.com/office/drawing/2014/main" id="{235F144D-DFA3-4387-B3FF-63ED91592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34" y="3655661"/>
            <a:ext cx="3616866" cy="248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ángulo: esquinas redondeadas 4">
            <a:extLst>
              <a:ext uri="{FF2B5EF4-FFF2-40B4-BE49-F238E27FC236}">
                <a16:creationId xmlns:a16="http://schemas.microsoft.com/office/drawing/2014/main" id="{B2433DD4-24B0-4540-9E2A-439D860C7AA7}"/>
              </a:ext>
            </a:extLst>
          </p:cNvPr>
          <p:cNvSpPr/>
          <p:nvPr/>
        </p:nvSpPr>
        <p:spPr bwMode="auto">
          <a:xfrm>
            <a:off x="5159524" y="3902624"/>
            <a:ext cx="3454919" cy="1789359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Today, we will be talking about:</a:t>
            </a:r>
          </a:p>
          <a:p>
            <a:pPr algn="just"/>
            <a:endParaRPr lang="en-US" sz="1600" kern="0" dirty="0"/>
          </a:p>
          <a:p>
            <a:pPr algn="just"/>
            <a:r>
              <a:rPr lang="en-US" sz="1600" kern="0" dirty="0"/>
              <a:t>-K-Means</a:t>
            </a:r>
          </a:p>
          <a:p>
            <a:pPr algn="just"/>
            <a:r>
              <a:rPr lang="en-US" sz="1600" kern="0" dirty="0"/>
              <a:t>-Hierarchical Clustering</a:t>
            </a:r>
          </a:p>
          <a:p>
            <a:pPr algn="just"/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127178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22CD86-C29F-4DEF-9CF1-1C2D2E3CA5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29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37FC170-6E7F-4835-AEDD-7C03E725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E93B45D-ABFC-4259-87AB-737337954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1708662"/>
            <a:ext cx="6657975" cy="3971925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5C79AB7A-E903-49CA-BBA0-0C0AE33E04F3}"/>
              </a:ext>
            </a:extLst>
          </p:cNvPr>
          <p:cNvSpPr txBox="1">
            <a:spLocks/>
          </p:cNvSpPr>
          <p:nvPr/>
        </p:nvSpPr>
        <p:spPr>
          <a:xfrm>
            <a:off x="541974" y="589797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Euclidian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Distance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39269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©2020 </a:t>
            </a:r>
            <a:r>
              <a:rPr lang="en-US" dirty="0" err="1"/>
              <a:t>Evalueserve</a:t>
            </a:r>
            <a:r>
              <a:rPr lang="en-US" dirty="0"/>
              <a:t>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3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395346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EE2653"/>
                </a:solidFill>
                <a:latin typeface="Arial" panose="020B0604020202020204"/>
              </a:rPr>
              <a:t>Recap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15" name="Picture 2" descr="https://cdn-images-1.medium.com/max/1600/1*H9eMNh36H1gGJXNOxjaeBw.png">
            <a:extLst>
              <a:ext uri="{FF2B5EF4-FFF2-40B4-BE49-F238E27FC236}">
                <a16:creationId xmlns:a16="http://schemas.microsoft.com/office/drawing/2014/main" id="{10CDAC27-8F8F-4A57-8A25-4461213C9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10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783" y="1549868"/>
            <a:ext cx="4060284" cy="39257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C756128-440E-4CA2-9D53-A503BA858DEF}"/>
              </a:ext>
            </a:extLst>
          </p:cNvPr>
          <p:cNvSpPr/>
          <p:nvPr/>
        </p:nvSpPr>
        <p:spPr>
          <a:xfrm>
            <a:off x="535072" y="1357957"/>
            <a:ext cx="4798928" cy="318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1400" b="1" dirty="0">
                <a:latin typeface="Arial" panose="020B0604020202020204" pitchFamily="34" charset="0"/>
                <a:ea typeface="Arial" panose="020B0604020202020204" pitchFamily="34" charset="0"/>
              </a:rPr>
              <a:t>How would you define Machine Learning?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7E46678-2A2D-402A-87DF-56556336305C}"/>
              </a:ext>
            </a:extLst>
          </p:cNvPr>
          <p:cNvSpPr/>
          <p:nvPr/>
        </p:nvSpPr>
        <p:spPr>
          <a:xfrm>
            <a:off x="544036" y="1967412"/>
            <a:ext cx="2757486" cy="318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1400" b="1" dirty="0">
                <a:latin typeface="Arial" panose="020B0604020202020204" pitchFamily="34" charset="0"/>
                <a:ea typeface="Arial" panose="020B0604020202020204" pitchFamily="34" charset="0"/>
              </a:rPr>
              <a:t>What is a labeled training set?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3EED8E-F5EC-4079-BC2C-CE41DAE08EC8}"/>
              </a:ext>
            </a:extLst>
          </p:cNvPr>
          <p:cNvSpPr/>
          <p:nvPr/>
        </p:nvSpPr>
        <p:spPr>
          <a:xfrm>
            <a:off x="511716" y="250446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ea typeface="Arial" panose="020B0604020202020204" pitchFamily="34" charset="0"/>
              </a:rPr>
              <a:t>Would you frame the problem of spam detection as a supervised learning problem or an unsupervised learning problem?</a:t>
            </a:r>
            <a:endParaRPr lang="en-US" sz="14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AE3A874-B807-4AB5-AC8F-F03998648177}"/>
              </a:ext>
            </a:extLst>
          </p:cNvPr>
          <p:cNvSpPr/>
          <p:nvPr/>
        </p:nvSpPr>
        <p:spPr>
          <a:xfrm>
            <a:off x="532428" y="3429000"/>
            <a:ext cx="4572000" cy="5667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1400" b="1" dirty="0">
                <a:latin typeface="Arial" panose="020B0604020202020204" pitchFamily="34" charset="0"/>
                <a:ea typeface="Arial" panose="020B0604020202020204" pitchFamily="34" charset="0"/>
              </a:rPr>
              <a:t>What type of algorithm would you use to segment your customers into multiple groups?</a:t>
            </a:r>
            <a:endParaRPr lang="en-US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05B7911-6506-425A-9D88-D1301EC3D475}"/>
              </a:ext>
            </a:extLst>
          </p:cNvPr>
          <p:cNvSpPr/>
          <p:nvPr/>
        </p:nvSpPr>
        <p:spPr>
          <a:xfrm>
            <a:off x="511716" y="428693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ea typeface="Arial" panose="020B0604020202020204" pitchFamily="34" charset="0"/>
              </a:rPr>
              <a:t>If your model performs great on the training data but generalizes poorly to new instances, what is happening? </a:t>
            </a:r>
            <a:endParaRPr lang="en-US" sz="140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B1D2C77-1025-4B09-8CB1-986813E7B574}"/>
              </a:ext>
            </a:extLst>
          </p:cNvPr>
          <p:cNvSpPr/>
          <p:nvPr/>
        </p:nvSpPr>
        <p:spPr>
          <a:xfrm>
            <a:off x="511716" y="520982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ea typeface="Arial" panose="020B0604020202020204" pitchFamily="34" charset="0"/>
              </a:rPr>
              <a:t>What is a test set and why would you want to use it?</a:t>
            </a:r>
            <a:endParaRPr lang="en-US" sz="140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CA017F50-3514-4C97-8D47-7D10B1F89352}"/>
              </a:ext>
            </a:extLst>
          </p:cNvPr>
          <p:cNvSpPr/>
          <p:nvPr/>
        </p:nvSpPr>
        <p:spPr>
          <a:xfrm>
            <a:off x="508880" y="5855522"/>
            <a:ext cx="35605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ea typeface="Arial" panose="020B0604020202020204" pitchFamily="34" charset="0"/>
              </a:rPr>
              <a:t>What is the purpose of a validation set?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166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6" grpId="0"/>
      <p:bldP spid="17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30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K-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Means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8E4F19-AC43-42D6-A74B-17766E2A4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57" y="1394667"/>
            <a:ext cx="7968343" cy="169481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2DB770B-5B67-401D-8F98-7853A1BE7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7" y="3213920"/>
            <a:ext cx="2728913" cy="252338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B5E7AAC-7C59-4FEB-B79C-BFE7C1D84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57" y="3043284"/>
            <a:ext cx="7358747" cy="288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080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31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K-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Means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sp>
        <p:nvSpPr>
          <p:cNvPr id="20" name="Rectángulo: esquinas redondeadas 4">
            <a:extLst>
              <a:ext uri="{FF2B5EF4-FFF2-40B4-BE49-F238E27FC236}">
                <a16:creationId xmlns:a16="http://schemas.microsoft.com/office/drawing/2014/main" id="{2F01CF8F-FA17-4FD4-9F30-98341DA83188}"/>
              </a:ext>
            </a:extLst>
          </p:cNvPr>
          <p:cNvSpPr/>
          <p:nvPr/>
        </p:nvSpPr>
        <p:spPr bwMode="auto">
          <a:xfrm>
            <a:off x="930168" y="2129917"/>
            <a:ext cx="4267200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Choose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number</a:t>
            </a:r>
            <a:r>
              <a:rPr lang="es-CL" sz="1400" kern="0" dirty="0"/>
              <a:t> K </a:t>
            </a:r>
            <a:r>
              <a:rPr lang="es-CL" sz="1400" kern="0" dirty="0" err="1"/>
              <a:t>of</a:t>
            </a:r>
            <a:r>
              <a:rPr lang="es-CL" sz="1400" kern="0" dirty="0"/>
              <a:t> </a:t>
            </a:r>
            <a:r>
              <a:rPr lang="es-CL" sz="1400" kern="0" dirty="0" err="1"/>
              <a:t>clusters</a:t>
            </a:r>
            <a:endParaRPr lang="en-US" sz="1400" kern="0" dirty="0"/>
          </a:p>
        </p:txBody>
      </p:sp>
      <p:sp>
        <p:nvSpPr>
          <p:cNvPr id="21" name="Rectángulo 1">
            <a:extLst>
              <a:ext uri="{FF2B5EF4-FFF2-40B4-BE49-F238E27FC236}">
                <a16:creationId xmlns:a16="http://schemas.microsoft.com/office/drawing/2014/main" id="{94E51C27-8604-40F6-AF0B-5814768A3B63}"/>
              </a:ext>
            </a:extLst>
          </p:cNvPr>
          <p:cNvSpPr/>
          <p:nvPr/>
        </p:nvSpPr>
        <p:spPr>
          <a:xfrm>
            <a:off x="295452" y="2033537"/>
            <a:ext cx="4988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22" name="Rectángulo: esquinas redondeadas 4">
            <a:extLst>
              <a:ext uri="{FF2B5EF4-FFF2-40B4-BE49-F238E27FC236}">
                <a16:creationId xmlns:a16="http://schemas.microsoft.com/office/drawing/2014/main" id="{F9A7716D-E104-4489-9D25-ABD730A1E9BC}"/>
              </a:ext>
            </a:extLst>
          </p:cNvPr>
          <p:cNvSpPr/>
          <p:nvPr/>
        </p:nvSpPr>
        <p:spPr bwMode="auto">
          <a:xfrm>
            <a:off x="930168" y="3045041"/>
            <a:ext cx="5489962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Select</a:t>
            </a:r>
            <a:r>
              <a:rPr lang="es-CL" sz="1400" kern="0" dirty="0"/>
              <a:t> at </a:t>
            </a:r>
            <a:r>
              <a:rPr lang="es-CL" sz="1400" kern="0" dirty="0" err="1"/>
              <a:t>random</a:t>
            </a:r>
            <a:r>
              <a:rPr lang="es-CL" sz="1400" kern="0" dirty="0"/>
              <a:t> K </a:t>
            </a:r>
            <a:r>
              <a:rPr lang="es-CL" sz="1400" kern="0" dirty="0" err="1"/>
              <a:t>points</a:t>
            </a:r>
            <a:r>
              <a:rPr lang="es-CL" sz="1400" kern="0" dirty="0"/>
              <a:t>,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centroids</a:t>
            </a:r>
            <a:r>
              <a:rPr lang="es-CL" sz="1400" kern="0" dirty="0"/>
              <a:t> </a:t>
            </a:r>
            <a:endParaRPr lang="en-US" sz="1400" kern="0" dirty="0"/>
          </a:p>
        </p:txBody>
      </p:sp>
      <p:sp>
        <p:nvSpPr>
          <p:cNvPr id="23" name="Rectángulo 1">
            <a:extLst>
              <a:ext uri="{FF2B5EF4-FFF2-40B4-BE49-F238E27FC236}">
                <a16:creationId xmlns:a16="http://schemas.microsoft.com/office/drawing/2014/main" id="{37C1FAA8-B444-45C4-9E52-D6901B82A7CF}"/>
              </a:ext>
            </a:extLst>
          </p:cNvPr>
          <p:cNvSpPr/>
          <p:nvPr/>
        </p:nvSpPr>
        <p:spPr>
          <a:xfrm>
            <a:off x="291742" y="2951988"/>
            <a:ext cx="4988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</a:p>
        </p:txBody>
      </p:sp>
      <p:sp>
        <p:nvSpPr>
          <p:cNvPr id="24" name="Rectángulo: esquinas redondeadas 4">
            <a:extLst>
              <a:ext uri="{FF2B5EF4-FFF2-40B4-BE49-F238E27FC236}">
                <a16:creationId xmlns:a16="http://schemas.microsoft.com/office/drawing/2014/main" id="{8BB2684D-53DF-42B5-9D09-3223E63475E9}"/>
              </a:ext>
            </a:extLst>
          </p:cNvPr>
          <p:cNvSpPr/>
          <p:nvPr/>
        </p:nvSpPr>
        <p:spPr bwMode="auto">
          <a:xfrm>
            <a:off x="930168" y="3918578"/>
            <a:ext cx="5429041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Assign</a:t>
            </a:r>
            <a:r>
              <a:rPr lang="es-CL" sz="1400" kern="0" dirty="0"/>
              <a:t> </a:t>
            </a:r>
            <a:r>
              <a:rPr lang="es-CL" sz="1400" kern="0" dirty="0" err="1"/>
              <a:t>each</a:t>
            </a:r>
            <a:r>
              <a:rPr lang="es-CL" sz="1400" kern="0" dirty="0"/>
              <a:t> data </a:t>
            </a:r>
            <a:r>
              <a:rPr lang="es-CL" sz="1400" kern="0" dirty="0" err="1"/>
              <a:t>point</a:t>
            </a:r>
            <a:r>
              <a:rPr lang="es-CL" sz="1400" kern="0" dirty="0"/>
              <a:t> </a:t>
            </a:r>
            <a:r>
              <a:rPr lang="es-CL" sz="1400" kern="0" dirty="0" err="1"/>
              <a:t>to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closest</a:t>
            </a:r>
            <a:r>
              <a:rPr lang="es-CL" sz="1400" kern="0" dirty="0"/>
              <a:t> </a:t>
            </a:r>
            <a:r>
              <a:rPr lang="es-CL" sz="1400" kern="0" dirty="0" err="1"/>
              <a:t>centroid</a:t>
            </a:r>
            <a:r>
              <a:rPr lang="es-CL" sz="1400" kern="0" dirty="0"/>
              <a:t> (</a:t>
            </a:r>
            <a:r>
              <a:rPr lang="es-CL" sz="1400" kern="0" dirty="0" err="1"/>
              <a:t>forming</a:t>
            </a:r>
            <a:r>
              <a:rPr lang="es-CL" sz="1400" kern="0" dirty="0"/>
              <a:t> K </a:t>
            </a:r>
            <a:r>
              <a:rPr lang="es-CL" sz="1400" kern="0" dirty="0" err="1"/>
              <a:t>clusters</a:t>
            </a:r>
            <a:r>
              <a:rPr lang="es-CL" sz="1400" kern="0" dirty="0"/>
              <a:t>)</a:t>
            </a:r>
            <a:endParaRPr lang="en-US" sz="1400" kern="0" dirty="0"/>
          </a:p>
        </p:txBody>
      </p:sp>
      <p:sp>
        <p:nvSpPr>
          <p:cNvPr id="25" name="Rectángulo 1">
            <a:extLst>
              <a:ext uri="{FF2B5EF4-FFF2-40B4-BE49-F238E27FC236}">
                <a16:creationId xmlns:a16="http://schemas.microsoft.com/office/drawing/2014/main" id="{A20E9F00-E37E-4E38-8EBC-2AE5D9EF656F}"/>
              </a:ext>
            </a:extLst>
          </p:cNvPr>
          <p:cNvSpPr/>
          <p:nvPr/>
        </p:nvSpPr>
        <p:spPr>
          <a:xfrm>
            <a:off x="291742" y="3810231"/>
            <a:ext cx="4988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  <p:sp>
        <p:nvSpPr>
          <p:cNvPr id="26" name="Rectángulo: esquinas redondeadas 4">
            <a:extLst>
              <a:ext uri="{FF2B5EF4-FFF2-40B4-BE49-F238E27FC236}">
                <a16:creationId xmlns:a16="http://schemas.microsoft.com/office/drawing/2014/main" id="{24863FF4-8DE3-4E5B-8465-B4315E147274}"/>
              </a:ext>
            </a:extLst>
          </p:cNvPr>
          <p:cNvSpPr/>
          <p:nvPr/>
        </p:nvSpPr>
        <p:spPr bwMode="auto">
          <a:xfrm>
            <a:off x="930168" y="5609104"/>
            <a:ext cx="5851632" cy="667093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Reassign</a:t>
            </a:r>
            <a:r>
              <a:rPr lang="es-CL" sz="1400" kern="0" dirty="0"/>
              <a:t> </a:t>
            </a:r>
            <a:r>
              <a:rPr lang="es-CL" sz="1400" kern="0" dirty="0" err="1"/>
              <a:t>each</a:t>
            </a:r>
            <a:r>
              <a:rPr lang="es-CL" sz="1400" kern="0" dirty="0"/>
              <a:t> data </a:t>
            </a:r>
            <a:r>
              <a:rPr lang="es-CL" sz="1400" kern="0" dirty="0" err="1"/>
              <a:t>point</a:t>
            </a:r>
            <a:r>
              <a:rPr lang="es-CL" sz="1400" kern="0" dirty="0"/>
              <a:t> </a:t>
            </a:r>
            <a:r>
              <a:rPr lang="es-CL" sz="1400" kern="0" dirty="0" err="1"/>
              <a:t>to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new </a:t>
            </a:r>
            <a:r>
              <a:rPr lang="es-CL" sz="1400" kern="0" dirty="0" err="1"/>
              <a:t>closest</a:t>
            </a:r>
            <a:r>
              <a:rPr lang="es-CL" sz="1400" kern="0" dirty="0"/>
              <a:t> </a:t>
            </a:r>
            <a:r>
              <a:rPr lang="es-CL" sz="1400" kern="0" dirty="0" err="1"/>
              <a:t>centroid</a:t>
            </a:r>
            <a:r>
              <a:rPr lang="es-CL" sz="1400" kern="0" dirty="0"/>
              <a:t> and </a:t>
            </a:r>
            <a:r>
              <a:rPr lang="es-CL" sz="1400" kern="0" dirty="0" err="1"/>
              <a:t>go</a:t>
            </a:r>
            <a:r>
              <a:rPr lang="es-CL" sz="1400" kern="0" dirty="0"/>
              <a:t> </a:t>
            </a:r>
            <a:r>
              <a:rPr lang="es-CL" sz="1400" kern="0" dirty="0" err="1"/>
              <a:t>to</a:t>
            </a:r>
            <a:r>
              <a:rPr lang="es-CL" sz="1400" kern="0" dirty="0"/>
              <a:t> step 4 (</a:t>
            </a:r>
            <a:r>
              <a:rPr lang="es-CL" sz="1400" kern="0" dirty="0" err="1"/>
              <a:t>if</a:t>
            </a:r>
            <a:r>
              <a:rPr lang="es-CL" sz="1400" kern="0" dirty="0"/>
              <a:t> </a:t>
            </a:r>
            <a:r>
              <a:rPr lang="es-CL" sz="1400" kern="0" dirty="0" err="1"/>
              <a:t>there</a:t>
            </a:r>
            <a:r>
              <a:rPr lang="es-CL" sz="1400" kern="0" dirty="0"/>
              <a:t> is </a:t>
            </a:r>
            <a:r>
              <a:rPr lang="es-CL" sz="1400" kern="0" dirty="0" err="1"/>
              <a:t>not</a:t>
            </a:r>
            <a:r>
              <a:rPr lang="es-CL" sz="1400" kern="0" dirty="0"/>
              <a:t> a </a:t>
            </a:r>
            <a:r>
              <a:rPr lang="es-CL" sz="1400" kern="0" dirty="0" err="1"/>
              <a:t>reassignment</a:t>
            </a:r>
            <a:r>
              <a:rPr lang="es-CL" sz="1400" kern="0" dirty="0"/>
              <a:t>, </a:t>
            </a:r>
            <a:r>
              <a:rPr lang="es-CL" sz="1400" kern="0" dirty="0" err="1"/>
              <a:t>finish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process</a:t>
            </a:r>
            <a:r>
              <a:rPr lang="es-CL" sz="1400" kern="0" dirty="0"/>
              <a:t>)</a:t>
            </a:r>
            <a:endParaRPr lang="en-US" sz="1400" kern="0" dirty="0"/>
          </a:p>
        </p:txBody>
      </p:sp>
      <p:sp>
        <p:nvSpPr>
          <p:cNvPr id="27" name="Rectángulo 1">
            <a:extLst>
              <a:ext uri="{FF2B5EF4-FFF2-40B4-BE49-F238E27FC236}">
                <a16:creationId xmlns:a16="http://schemas.microsoft.com/office/drawing/2014/main" id="{2D46BD48-8CE5-4224-BC2E-4BA4D0D76B9B}"/>
              </a:ext>
            </a:extLst>
          </p:cNvPr>
          <p:cNvSpPr/>
          <p:nvPr/>
        </p:nvSpPr>
        <p:spPr>
          <a:xfrm>
            <a:off x="288181" y="4628802"/>
            <a:ext cx="4988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es-E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0A06A63-006E-4B47-968E-3DE7005A5B74}"/>
              </a:ext>
            </a:extLst>
          </p:cNvPr>
          <p:cNvSpPr/>
          <p:nvPr/>
        </p:nvSpPr>
        <p:spPr>
          <a:xfrm>
            <a:off x="252915" y="1325651"/>
            <a:ext cx="62840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How</a:t>
            </a:r>
            <a:r>
              <a:rPr lang="es-E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s-ES" sz="40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the</a:t>
            </a:r>
            <a:r>
              <a:rPr lang="es-E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s-ES" sz="40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algorith</a:t>
            </a:r>
            <a:r>
              <a:rPr lang="es-E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</a:t>
            </a:r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s-E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works</a:t>
            </a:r>
            <a:endParaRPr lang="es-E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9" name="Rectángulo: esquinas redondeadas 4">
            <a:extLst>
              <a:ext uri="{FF2B5EF4-FFF2-40B4-BE49-F238E27FC236}">
                <a16:creationId xmlns:a16="http://schemas.microsoft.com/office/drawing/2014/main" id="{76087E33-440F-4D61-AF42-20ED93D27A26}"/>
              </a:ext>
            </a:extLst>
          </p:cNvPr>
          <p:cNvSpPr/>
          <p:nvPr/>
        </p:nvSpPr>
        <p:spPr bwMode="auto">
          <a:xfrm>
            <a:off x="930168" y="4762558"/>
            <a:ext cx="4099032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/>
              <a:t>Compute a place a new </a:t>
            </a:r>
            <a:r>
              <a:rPr lang="es-CL" sz="1400" kern="0" dirty="0" err="1"/>
              <a:t>centroid</a:t>
            </a:r>
            <a:r>
              <a:rPr lang="es-CL" sz="1400" kern="0" dirty="0"/>
              <a:t> for </a:t>
            </a:r>
            <a:r>
              <a:rPr lang="es-CL" sz="1400" kern="0" dirty="0" err="1"/>
              <a:t>each</a:t>
            </a:r>
            <a:r>
              <a:rPr lang="es-CL" sz="1400" kern="0" dirty="0"/>
              <a:t> </a:t>
            </a:r>
            <a:r>
              <a:rPr lang="es-CL" sz="1400" kern="0" dirty="0" err="1"/>
              <a:t>cluster</a:t>
            </a:r>
            <a:endParaRPr lang="en-US" sz="1400" kern="0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0FB4D07-BF5F-4AAE-9005-4BC0C5F1138D}"/>
              </a:ext>
            </a:extLst>
          </p:cNvPr>
          <p:cNvSpPr/>
          <p:nvPr/>
        </p:nvSpPr>
        <p:spPr>
          <a:xfrm>
            <a:off x="288180" y="5517249"/>
            <a:ext cx="4988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endParaRPr lang="es-E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2" name="Flecha: doblada 31">
            <a:extLst>
              <a:ext uri="{FF2B5EF4-FFF2-40B4-BE49-F238E27FC236}">
                <a16:creationId xmlns:a16="http://schemas.microsoft.com/office/drawing/2014/main" id="{C2D2C223-21C6-4932-95F2-12598FB98495}"/>
              </a:ext>
            </a:extLst>
          </p:cNvPr>
          <p:cNvSpPr/>
          <p:nvPr/>
        </p:nvSpPr>
        <p:spPr bwMode="auto">
          <a:xfrm rot="21423606">
            <a:off x="118076" y="4928463"/>
            <a:ext cx="269675" cy="1237579"/>
          </a:xfrm>
          <a:prstGeom prst="bentArrow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3" name="Rectángulo: esquinas redondeadas 4">
            <a:extLst>
              <a:ext uri="{FF2B5EF4-FFF2-40B4-BE49-F238E27FC236}">
                <a16:creationId xmlns:a16="http://schemas.microsoft.com/office/drawing/2014/main" id="{198BABAE-574F-46B8-BB6D-C5C1AFBCD53A}"/>
              </a:ext>
            </a:extLst>
          </p:cNvPr>
          <p:cNvSpPr/>
          <p:nvPr/>
        </p:nvSpPr>
        <p:spPr bwMode="auto">
          <a:xfrm>
            <a:off x="6600087" y="2042243"/>
            <a:ext cx="1613745" cy="1013804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Let’s</a:t>
            </a:r>
            <a:r>
              <a:rPr lang="es-CL" sz="1400" kern="0" dirty="0"/>
              <a:t> </a:t>
            </a:r>
            <a:r>
              <a:rPr lang="es-CL" sz="1400" kern="0" dirty="0" err="1"/>
              <a:t>cover</a:t>
            </a:r>
            <a:r>
              <a:rPr lang="es-CL" sz="1400" kern="0" dirty="0"/>
              <a:t> </a:t>
            </a:r>
            <a:r>
              <a:rPr lang="es-CL" sz="1400" kern="0" dirty="0" err="1"/>
              <a:t>this</a:t>
            </a:r>
            <a:r>
              <a:rPr lang="es-CL" sz="1400" kern="0" dirty="0"/>
              <a:t> </a:t>
            </a:r>
            <a:r>
              <a:rPr lang="es-CL" sz="1400" kern="0" dirty="0" err="1"/>
              <a:t>interactively</a:t>
            </a:r>
            <a:r>
              <a:rPr lang="es-CL" sz="1400" kern="0" dirty="0"/>
              <a:t> </a:t>
            </a:r>
            <a:r>
              <a:rPr lang="es-CL" sz="1400" kern="0" dirty="0" err="1"/>
              <a:t>on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Whiteboard</a:t>
            </a:r>
            <a:endParaRPr lang="en-US" sz="1400" kern="0" dirty="0"/>
          </a:p>
        </p:txBody>
      </p:sp>
      <p:pic>
        <p:nvPicPr>
          <p:cNvPr id="17410" name="Picture 2" descr="Image result for euclidean distance">
            <a:extLst>
              <a:ext uri="{FF2B5EF4-FFF2-40B4-BE49-F238E27FC236}">
                <a16:creationId xmlns:a16="http://schemas.microsoft.com/office/drawing/2014/main" id="{BF032ECE-C16A-4F88-B18D-D82128768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858" y="3608675"/>
            <a:ext cx="20955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7928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9" grpId="0" animBg="1"/>
      <p:bldP spid="30" grpId="0"/>
      <p:bldP spid="32" grpId="0" animBg="1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32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Random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Initialization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Trap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705860C-BE38-478B-A4A7-D3F12EB2E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777" y="2133600"/>
            <a:ext cx="6200564" cy="3771592"/>
          </a:xfrm>
          <a:prstGeom prst="rect">
            <a:avLst/>
          </a:prstGeom>
        </p:spPr>
      </p:pic>
      <p:sp>
        <p:nvSpPr>
          <p:cNvPr id="8" name="Rectángulo: esquinas redondeadas 4">
            <a:extLst>
              <a:ext uri="{FF2B5EF4-FFF2-40B4-BE49-F238E27FC236}">
                <a16:creationId xmlns:a16="http://schemas.microsoft.com/office/drawing/2014/main" id="{61A280CE-ECB5-4348-846D-AD0747F37BBD}"/>
              </a:ext>
            </a:extLst>
          </p:cNvPr>
          <p:cNvSpPr/>
          <p:nvPr/>
        </p:nvSpPr>
        <p:spPr bwMode="auto">
          <a:xfrm>
            <a:off x="1656769" y="1524000"/>
            <a:ext cx="5173026" cy="77193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600" kern="0" dirty="0" err="1"/>
              <a:t>Supose</a:t>
            </a:r>
            <a:r>
              <a:rPr lang="es-CL" sz="1600" kern="0" dirty="0"/>
              <a:t> </a:t>
            </a:r>
            <a:r>
              <a:rPr lang="es-CL" sz="1600" kern="0" dirty="0" err="1"/>
              <a:t>we</a:t>
            </a:r>
            <a:r>
              <a:rPr lang="es-CL" sz="1600" kern="0" dirty="0"/>
              <a:t> </a:t>
            </a:r>
            <a:r>
              <a:rPr lang="es-CL" sz="1600" kern="0" dirty="0" err="1"/>
              <a:t>finished</a:t>
            </a:r>
            <a:r>
              <a:rPr lang="es-CL" sz="1600" kern="0" dirty="0"/>
              <a:t> </a:t>
            </a:r>
            <a:r>
              <a:rPr lang="es-CL" sz="1600" kern="0" dirty="0" err="1"/>
              <a:t>with</a:t>
            </a:r>
            <a:r>
              <a:rPr lang="es-CL" sz="1600" kern="0" dirty="0"/>
              <a:t> </a:t>
            </a:r>
            <a:r>
              <a:rPr lang="es-CL" sz="1600" kern="0" dirty="0" err="1"/>
              <a:t>the</a:t>
            </a:r>
            <a:r>
              <a:rPr lang="es-CL" sz="1600" kern="0" dirty="0"/>
              <a:t> </a:t>
            </a:r>
            <a:r>
              <a:rPr lang="es-CL" sz="1600" kern="0" dirty="0" err="1"/>
              <a:t>following</a:t>
            </a:r>
            <a:r>
              <a:rPr lang="es-CL" sz="1600" kern="0" dirty="0"/>
              <a:t> </a:t>
            </a:r>
            <a:r>
              <a:rPr lang="es-CL" sz="1600" kern="0" dirty="0" err="1"/>
              <a:t>three</a:t>
            </a:r>
            <a:r>
              <a:rPr lang="es-CL" sz="1600" kern="0" dirty="0"/>
              <a:t> </a:t>
            </a:r>
            <a:r>
              <a:rPr lang="es-CL" sz="1600" kern="0" dirty="0" err="1"/>
              <a:t>clusters</a:t>
            </a:r>
            <a:endParaRPr lang="en-US" sz="1400" kern="0" dirty="0"/>
          </a:p>
          <a:p>
            <a:pPr algn="just"/>
            <a:endParaRPr lang="en-US" sz="1400" kern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5F3A6F-4BE0-4B59-9B81-DEE7DB40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847" y="2429964"/>
            <a:ext cx="5644423" cy="3696045"/>
          </a:xfrm>
          <a:prstGeom prst="rect">
            <a:avLst/>
          </a:prstGeom>
        </p:spPr>
      </p:pic>
      <p:sp>
        <p:nvSpPr>
          <p:cNvPr id="10" name="Rectángulo: esquinas redondeadas 4">
            <a:extLst>
              <a:ext uri="{FF2B5EF4-FFF2-40B4-BE49-F238E27FC236}">
                <a16:creationId xmlns:a16="http://schemas.microsoft.com/office/drawing/2014/main" id="{AD66BA95-3EA5-4B6B-B519-0F598CA9AAF2}"/>
              </a:ext>
            </a:extLst>
          </p:cNvPr>
          <p:cNvSpPr/>
          <p:nvPr/>
        </p:nvSpPr>
        <p:spPr bwMode="auto">
          <a:xfrm>
            <a:off x="1656769" y="1515395"/>
            <a:ext cx="5173026" cy="77193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600" kern="0" dirty="0" err="1"/>
              <a:t>Now</a:t>
            </a:r>
            <a:r>
              <a:rPr lang="es-CL" sz="1600" kern="0" dirty="0"/>
              <a:t>, for </a:t>
            </a:r>
            <a:r>
              <a:rPr lang="es-CL" sz="1600" kern="0" dirty="0" err="1"/>
              <a:t>the</a:t>
            </a:r>
            <a:r>
              <a:rPr lang="es-CL" sz="1600" kern="0" dirty="0"/>
              <a:t> </a:t>
            </a:r>
            <a:r>
              <a:rPr lang="es-CL" sz="1600" kern="0" dirty="0" err="1"/>
              <a:t>same</a:t>
            </a:r>
            <a:r>
              <a:rPr lang="es-CL" sz="1600" kern="0" dirty="0"/>
              <a:t> case, </a:t>
            </a:r>
            <a:r>
              <a:rPr lang="es-CL" sz="1600" kern="0" dirty="0" err="1"/>
              <a:t>we</a:t>
            </a:r>
            <a:r>
              <a:rPr lang="es-CL" sz="1600" kern="0" dirty="0"/>
              <a:t> </a:t>
            </a:r>
            <a:r>
              <a:rPr lang="es-CL" sz="1600" kern="0" dirty="0" err="1"/>
              <a:t>will</a:t>
            </a:r>
            <a:r>
              <a:rPr lang="es-CL" sz="1600" kern="0" dirty="0"/>
              <a:t> </a:t>
            </a:r>
            <a:r>
              <a:rPr lang="es-CL" sz="1600" kern="0" dirty="0" err="1"/>
              <a:t>start</a:t>
            </a:r>
            <a:r>
              <a:rPr lang="es-CL" sz="1600" kern="0" dirty="0"/>
              <a:t> </a:t>
            </a:r>
            <a:r>
              <a:rPr lang="es-CL" sz="1600" kern="0" dirty="0" err="1"/>
              <a:t>from</a:t>
            </a:r>
            <a:r>
              <a:rPr lang="es-CL" sz="1600" kern="0" dirty="0"/>
              <a:t> 0, </a:t>
            </a:r>
            <a:r>
              <a:rPr lang="es-CL" sz="1600" kern="0" dirty="0" err="1"/>
              <a:t>but</a:t>
            </a:r>
            <a:r>
              <a:rPr lang="es-CL" sz="1600" kern="0" dirty="0"/>
              <a:t> </a:t>
            </a:r>
            <a:r>
              <a:rPr lang="es-CL" sz="1600" kern="0" dirty="0" err="1"/>
              <a:t>selecting</a:t>
            </a:r>
            <a:r>
              <a:rPr lang="es-CL" sz="1600" kern="0" dirty="0"/>
              <a:t> </a:t>
            </a:r>
            <a:r>
              <a:rPr lang="es-CL" sz="1600" kern="0" dirty="0" err="1"/>
              <a:t>bad</a:t>
            </a:r>
            <a:r>
              <a:rPr lang="es-CL" sz="1600" kern="0" dirty="0"/>
              <a:t> </a:t>
            </a:r>
            <a:r>
              <a:rPr lang="es-CL" sz="1600" kern="0" dirty="0" err="1"/>
              <a:t>random</a:t>
            </a:r>
            <a:r>
              <a:rPr lang="es-CL" sz="1600" kern="0" dirty="0"/>
              <a:t> </a:t>
            </a:r>
            <a:r>
              <a:rPr lang="es-CL" sz="1600" kern="0" dirty="0" err="1"/>
              <a:t>initial</a:t>
            </a:r>
            <a:r>
              <a:rPr lang="es-CL" sz="1600" kern="0" dirty="0"/>
              <a:t> </a:t>
            </a:r>
            <a:r>
              <a:rPr lang="es-CL" sz="1600" kern="0" dirty="0" err="1"/>
              <a:t>centroids</a:t>
            </a:r>
            <a:endParaRPr lang="en-US" sz="1400" kern="0" dirty="0"/>
          </a:p>
          <a:p>
            <a:pPr algn="just"/>
            <a:endParaRPr lang="en-US" sz="1400" kern="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DCF72C5-9E3D-40A2-B755-1D906D4AD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92" y="2630955"/>
            <a:ext cx="8020131" cy="329406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432644F-D1E3-4A75-9056-A60EA73D5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85" y="2476233"/>
            <a:ext cx="8589829" cy="354204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A62BF6D-DCDE-4091-AACC-381BF6C8C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775" y="2386328"/>
            <a:ext cx="8796448" cy="362377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50FE38D-E84E-4051-8235-79C6FA2F7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775" y="2435582"/>
            <a:ext cx="8459744" cy="362334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0B0ED8E-D6A5-405F-A10A-AAF534187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481" y="2386328"/>
            <a:ext cx="7703979" cy="392475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C004C54-C901-4015-BE1A-18E250862C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336" y="1328273"/>
            <a:ext cx="8415175" cy="472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39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33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Selecting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the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number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of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clusters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in K-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Means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6504BAD-96C9-4249-AD31-E56743F1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60" y="2995806"/>
            <a:ext cx="7620000" cy="1234196"/>
          </a:xfrm>
          <a:prstGeom prst="rect">
            <a:avLst/>
          </a:prstGeom>
        </p:spPr>
      </p:pic>
      <p:sp>
        <p:nvSpPr>
          <p:cNvPr id="8" name="Rectángulo: esquinas redondeadas 4">
            <a:extLst>
              <a:ext uri="{FF2B5EF4-FFF2-40B4-BE49-F238E27FC236}">
                <a16:creationId xmlns:a16="http://schemas.microsoft.com/office/drawing/2014/main" id="{F0B0617D-A237-444E-8FCC-3FEBA32910B3}"/>
              </a:ext>
            </a:extLst>
          </p:cNvPr>
          <p:cNvSpPr/>
          <p:nvPr/>
        </p:nvSpPr>
        <p:spPr bwMode="auto">
          <a:xfrm>
            <a:off x="544880" y="1899937"/>
            <a:ext cx="6800950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/>
              <a:t>For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previous</a:t>
            </a:r>
            <a:r>
              <a:rPr lang="es-CL" sz="1400" kern="0" dirty="0"/>
              <a:t> </a:t>
            </a:r>
            <a:r>
              <a:rPr lang="es-CL" sz="1400" kern="0" dirty="0" err="1"/>
              <a:t>example</a:t>
            </a:r>
            <a:r>
              <a:rPr lang="es-CL" sz="1400" kern="0" dirty="0"/>
              <a:t> </a:t>
            </a:r>
            <a:r>
              <a:rPr lang="es-CL" sz="1400" kern="0" dirty="0" err="1"/>
              <a:t>we</a:t>
            </a:r>
            <a:r>
              <a:rPr lang="es-CL" sz="1400" kern="0" dirty="0"/>
              <a:t> </a:t>
            </a:r>
            <a:r>
              <a:rPr lang="es-CL" sz="1400" kern="0" dirty="0" err="1"/>
              <a:t>had</a:t>
            </a:r>
            <a:r>
              <a:rPr lang="es-CL" sz="1400" kern="0" dirty="0"/>
              <a:t> </a:t>
            </a:r>
            <a:r>
              <a:rPr lang="es-CL" sz="1400" kern="0" dirty="0" err="1"/>
              <a:t>something</a:t>
            </a:r>
            <a:r>
              <a:rPr lang="es-CL" sz="1400" kern="0" dirty="0"/>
              <a:t> </a:t>
            </a:r>
            <a:r>
              <a:rPr lang="es-CL" sz="1400" kern="0" dirty="0" err="1"/>
              <a:t>that</a:t>
            </a:r>
            <a:r>
              <a:rPr lang="es-CL" sz="1400" kern="0" dirty="0"/>
              <a:t> </a:t>
            </a:r>
            <a:r>
              <a:rPr lang="es-CL" sz="1400" kern="0" dirty="0" err="1"/>
              <a:t>could</a:t>
            </a:r>
            <a:r>
              <a:rPr lang="es-CL" sz="1400" kern="0" dirty="0"/>
              <a:t> be </a:t>
            </a:r>
            <a:r>
              <a:rPr lang="es-CL" sz="1400" kern="0" dirty="0" err="1"/>
              <a:t>defined</a:t>
            </a:r>
            <a:r>
              <a:rPr lang="es-CL" sz="1400" kern="0" dirty="0"/>
              <a:t> as </a:t>
            </a:r>
            <a:r>
              <a:rPr lang="es-CL" sz="1400" kern="0" dirty="0" err="1"/>
              <a:t>follows</a:t>
            </a:r>
            <a:r>
              <a:rPr lang="es-CL" sz="1400" kern="0" dirty="0"/>
              <a:t>:</a:t>
            </a:r>
            <a:endParaRPr lang="en-US" sz="1400" kern="0" dirty="0"/>
          </a:p>
        </p:txBody>
      </p:sp>
      <p:sp>
        <p:nvSpPr>
          <p:cNvPr id="9" name="Rectángulo: esquinas redondeadas 4">
            <a:extLst>
              <a:ext uri="{FF2B5EF4-FFF2-40B4-BE49-F238E27FC236}">
                <a16:creationId xmlns:a16="http://schemas.microsoft.com/office/drawing/2014/main" id="{39A8B726-B9B9-4FC5-8905-401666AF658D}"/>
              </a:ext>
            </a:extLst>
          </p:cNvPr>
          <p:cNvSpPr/>
          <p:nvPr/>
        </p:nvSpPr>
        <p:spPr bwMode="auto">
          <a:xfrm>
            <a:off x="517360" y="4724399"/>
            <a:ext cx="3542249" cy="83680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/>
              <a:t>WCSS: </a:t>
            </a:r>
            <a:r>
              <a:rPr lang="es-CL" sz="1400" kern="0" dirty="0" err="1"/>
              <a:t>Within</a:t>
            </a:r>
            <a:r>
              <a:rPr lang="es-CL" sz="1400" kern="0" dirty="0"/>
              <a:t> </a:t>
            </a:r>
            <a:r>
              <a:rPr lang="es-CL" sz="1400" kern="0" dirty="0" err="1"/>
              <a:t>Cluster</a:t>
            </a:r>
            <a:r>
              <a:rPr lang="es-CL" sz="1400" kern="0" dirty="0"/>
              <a:t> Sum </a:t>
            </a:r>
            <a:r>
              <a:rPr lang="es-CL" sz="1400" kern="0" dirty="0" err="1"/>
              <a:t>of</a:t>
            </a:r>
            <a:r>
              <a:rPr lang="es-CL" sz="1400" kern="0" dirty="0"/>
              <a:t> </a:t>
            </a:r>
            <a:r>
              <a:rPr lang="es-CL" sz="1400" kern="0" dirty="0" err="1"/>
              <a:t>Squares</a:t>
            </a:r>
            <a:endParaRPr lang="es-CL" sz="1400" kern="0" dirty="0"/>
          </a:p>
          <a:p>
            <a:pPr algn="just"/>
            <a:r>
              <a:rPr lang="es-CL" sz="1400" kern="0" dirty="0"/>
              <a:t>P: Point</a:t>
            </a:r>
          </a:p>
          <a:p>
            <a:pPr algn="just"/>
            <a:r>
              <a:rPr lang="es-CL" sz="1400" kern="0" dirty="0"/>
              <a:t>C: </a:t>
            </a:r>
            <a:r>
              <a:rPr lang="es-CL" sz="1400" kern="0" dirty="0" err="1"/>
              <a:t>Cluster</a:t>
            </a:r>
            <a:endParaRPr lang="en-US" sz="1400" kern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7789B1-E59D-4D4A-84E8-F5A808F1D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87775"/>
            <a:ext cx="8245639" cy="49785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AEBBD2-94ED-42A9-8A7E-5580C798C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62" y="1342103"/>
            <a:ext cx="8411510" cy="492420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59C2FF-7730-4570-AE7C-E12875C5B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44" y="1447800"/>
            <a:ext cx="8626150" cy="47244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9DFF526-2AEA-403F-9F1F-E74F0A713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22" y="1237134"/>
            <a:ext cx="8522471" cy="4935066"/>
          </a:xfrm>
          <a:prstGeom prst="rect">
            <a:avLst/>
          </a:prstGeom>
        </p:spPr>
      </p:pic>
      <p:sp>
        <p:nvSpPr>
          <p:cNvPr id="15" name="Rectángulo: esquinas redondeadas 4">
            <a:extLst>
              <a:ext uri="{FF2B5EF4-FFF2-40B4-BE49-F238E27FC236}">
                <a16:creationId xmlns:a16="http://schemas.microsoft.com/office/drawing/2014/main" id="{3EB4E0CF-9458-4F06-9E29-216709BEFF41}"/>
              </a:ext>
            </a:extLst>
          </p:cNvPr>
          <p:cNvSpPr/>
          <p:nvPr/>
        </p:nvSpPr>
        <p:spPr bwMode="auto">
          <a:xfrm>
            <a:off x="3505200" y="3103195"/>
            <a:ext cx="2924938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Solution: The Elbow Method</a:t>
            </a:r>
          </a:p>
          <a:p>
            <a:pPr algn="just"/>
            <a:endParaRPr lang="en-US" sz="1400" kern="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3D0D37F-C5A0-4BD9-815D-925F10718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05" y="1229271"/>
            <a:ext cx="7931538" cy="505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468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34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5764" y="589797"/>
            <a:ext cx="8072469" cy="504174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K-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Means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0DDD6D1-5B8E-44F5-B866-3A78D9336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3" y="1611366"/>
            <a:ext cx="4105275" cy="19621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CD28521-B761-4AF9-8BFA-4A5E1F45E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639" y="1341438"/>
            <a:ext cx="4328786" cy="25146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A550EDB-282E-43DF-9361-FA7ED101D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3" y="3904564"/>
            <a:ext cx="6848475" cy="23717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E5D3384-1340-4A74-92CA-687980EEE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721" y="2090335"/>
            <a:ext cx="5220889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7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35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5764" y="589797"/>
            <a:ext cx="8072469" cy="504174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K-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Means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E8FE3C-F958-4C34-A1B6-560C9C813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80" y="1553472"/>
            <a:ext cx="6705600" cy="7239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207AEF-A7E3-4035-93DE-2F7BB386A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0" y="2561583"/>
            <a:ext cx="8266047" cy="21335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3C1E1A-07BA-473D-8719-E30E12CD9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322" y="1471465"/>
            <a:ext cx="5928086" cy="420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3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36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Hierarchical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Clustering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D6D8A9E-EF37-43A7-968E-78BA11BA2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09800"/>
            <a:ext cx="3292640" cy="289574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96E9B9F-5BF3-4C7F-BCAC-5BD6C4076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195241"/>
            <a:ext cx="7848600" cy="315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85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9554" y="572353"/>
            <a:ext cx="8072469" cy="709521"/>
          </a:xfrm>
        </p:spPr>
        <p:txBody>
          <a:bodyPr/>
          <a:lstStyle/>
          <a:p>
            <a:pPr algn="ctr"/>
            <a:r>
              <a:rPr lang="en-US" dirty="0"/>
              <a:t>Hierarchical Clustering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37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12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1219149" y="2897685"/>
            <a:ext cx="5341122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Make</a:t>
            </a:r>
            <a:r>
              <a:rPr lang="es-CL" sz="1400" kern="0" dirty="0"/>
              <a:t> </a:t>
            </a:r>
            <a:r>
              <a:rPr lang="es-CL" sz="1400" kern="0" dirty="0" err="1"/>
              <a:t>each</a:t>
            </a:r>
            <a:r>
              <a:rPr lang="es-CL" sz="1400" kern="0" dirty="0"/>
              <a:t> data </a:t>
            </a:r>
            <a:r>
              <a:rPr lang="es-CL" sz="1400" kern="0" dirty="0" err="1"/>
              <a:t>point</a:t>
            </a:r>
            <a:r>
              <a:rPr lang="es-CL" sz="1400" kern="0" dirty="0"/>
              <a:t> a single-</a:t>
            </a:r>
            <a:r>
              <a:rPr lang="es-CL" sz="1400" kern="0" dirty="0" err="1"/>
              <a:t>point</a:t>
            </a:r>
            <a:r>
              <a:rPr lang="es-CL" sz="1400" kern="0" dirty="0"/>
              <a:t> </a:t>
            </a:r>
            <a:r>
              <a:rPr lang="es-CL" sz="1400" kern="0" dirty="0" err="1"/>
              <a:t>cluster</a:t>
            </a:r>
            <a:r>
              <a:rPr lang="es-CL" sz="1400" kern="0" dirty="0"/>
              <a:t> (</a:t>
            </a:r>
            <a:r>
              <a:rPr lang="es-CL" sz="1400" kern="0" dirty="0" err="1"/>
              <a:t>forming</a:t>
            </a:r>
            <a:r>
              <a:rPr lang="es-CL" sz="1400" kern="0" dirty="0"/>
              <a:t> N </a:t>
            </a:r>
            <a:r>
              <a:rPr lang="es-CL" sz="1400" kern="0" dirty="0" err="1"/>
              <a:t>clusters</a:t>
            </a:r>
            <a:r>
              <a:rPr lang="es-CL" sz="1400" kern="0" dirty="0"/>
              <a:t>)</a:t>
            </a:r>
            <a:endParaRPr lang="en-US" sz="1400" kern="0" dirty="0"/>
          </a:p>
        </p:txBody>
      </p:sp>
      <p:sp>
        <p:nvSpPr>
          <p:cNvPr id="16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541895" y="2719170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7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1219147" y="3805765"/>
            <a:ext cx="6331724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Take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two</a:t>
            </a:r>
            <a:r>
              <a:rPr lang="es-CL" sz="1400" kern="0" dirty="0"/>
              <a:t> </a:t>
            </a:r>
            <a:r>
              <a:rPr lang="es-CL" sz="1400" kern="0" dirty="0" err="1"/>
              <a:t>closest</a:t>
            </a:r>
            <a:r>
              <a:rPr lang="es-CL" sz="1400" kern="0" dirty="0"/>
              <a:t> data </a:t>
            </a:r>
            <a:r>
              <a:rPr lang="es-CL" sz="1400" kern="0" dirty="0" err="1"/>
              <a:t>points</a:t>
            </a:r>
            <a:r>
              <a:rPr lang="es-CL" sz="1400" kern="0" dirty="0"/>
              <a:t> and </a:t>
            </a:r>
            <a:r>
              <a:rPr lang="es-CL" sz="1400" kern="0" dirty="0" err="1"/>
              <a:t>make</a:t>
            </a:r>
            <a:r>
              <a:rPr lang="es-CL" sz="1400" kern="0" dirty="0"/>
              <a:t> </a:t>
            </a:r>
            <a:r>
              <a:rPr lang="es-CL" sz="1400" kern="0" dirty="0" err="1"/>
              <a:t>them</a:t>
            </a:r>
            <a:r>
              <a:rPr lang="es-CL" sz="1400" kern="0" dirty="0"/>
              <a:t> </a:t>
            </a:r>
            <a:r>
              <a:rPr lang="es-CL" sz="1400" kern="0" dirty="0" err="1"/>
              <a:t>one</a:t>
            </a:r>
            <a:r>
              <a:rPr lang="es-CL" sz="1400" kern="0" dirty="0"/>
              <a:t> </a:t>
            </a:r>
            <a:r>
              <a:rPr lang="es-CL" sz="1400" kern="0" dirty="0" err="1"/>
              <a:t>cluster</a:t>
            </a:r>
            <a:r>
              <a:rPr lang="es-CL" sz="1400" kern="0" dirty="0"/>
              <a:t> (N-1 </a:t>
            </a:r>
            <a:r>
              <a:rPr lang="es-CL" sz="1400" kern="0" dirty="0" err="1"/>
              <a:t>clusters</a:t>
            </a:r>
            <a:r>
              <a:rPr lang="es-CL" sz="1400" kern="0" dirty="0"/>
              <a:t>)</a:t>
            </a:r>
            <a:endParaRPr lang="en-US" sz="1400" kern="0" dirty="0"/>
          </a:p>
        </p:txBody>
      </p:sp>
      <p:sp>
        <p:nvSpPr>
          <p:cNvPr id="18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545456" y="3655207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</a:p>
        </p:txBody>
      </p:sp>
      <p:sp>
        <p:nvSpPr>
          <p:cNvPr id="19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1219148" y="4664008"/>
            <a:ext cx="6442818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Take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two</a:t>
            </a:r>
            <a:r>
              <a:rPr lang="es-CL" sz="1400" kern="0" dirty="0"/>
              <a:t> </a:t>
            </a:r>
            <a:r>
              <a:rPr lang="es-CL" sz="1400" kern="0" dirty="0" err="1"/>
              <a:t>closest</a:t>
            </a:r>
            <a:r>
              <a:rPr lang="es-CL" sz="1400" kern="0" dirty="0"/>
              <a:t> </a:t>
            </a:r>
            <a:r>
              <a:rPr lang="es-CL" sz="1400" kern="0" dirty="0" err="1"/>
              <a:t>clusters</a:t>
            </a:r>
            <a:r>
              <a:rPr lang="es-CL" sz="1400" kern="0" dirty="0"/>
              <a:t> and </a:t>
            </a:r>
            <a:r>
              <a:rPr lang="es-CL" sz="1400" kern="0" dirty="0" err="1"/>
              <a:t>make</a:t>
            </a:r>
            <a:r>
              <a:rPr lang="es-CL" sz="1400" kern="0" dirty="0"/>
              <a:t> </a:t>
            </a:r>
            <a:r>
              <a:rPr lang="es-CL" sz="1400" kern="0" dirty="0" err="1"/>
              <a:t>them</a:t>
            </a:r>
            <a:r>
              <a:rPr lang="es-CL" sz="1400" kern="0" dirty="0"/>
              <a:t> </a:t>
            </a:r>
            <a:r>
              <a:rPr lang="es-CL" sz="1400" kern="0" dirty="0" err="1"/>
              <a:t>one</a:t>
            </a:r>
            <a:r>
              <a:rPr lang="es-CL" sz="1400" kern="0" dirty="0"/>
              <a:t> </a:t>
            </a:r>
            <a:r>
              <a:rPr lang="es-CL" sz="1400" kern="0" dirty="0" err="1"/>
              <a:t>cluster</a:t>
            </a:r>
            <a:r>
              <a:rPr lang="es-CL" sz="1400" kern="0" dirty="0"/>
              <a:t> (N-2 </a:t>
            </a:r>
            <a:r>
              <a:rPr lang="es-CL" sz="1400" kern="0" dirty="0" err="1"/>
              <a:t>clusters</a:t>
            </a:r>
            <a:r>
              <a:rPr lang="es-CL" sz="1400" kern="0" dirty="0"/>
              <a:t>)</a:t>
            </a:r>
            <a:endParaRPr lang="en-US" sz="1400" kern="0" dirty="0"/>
          </a:p>
        </p:txBody>
      </p:sp>
      <p:sp>
        <p:nvSpPr>
          <p:cNvPr id="20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545456" y="4513450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  <p:sp>
        <p:nvSpPr>
          <p:cNvPr id="21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1224994" y="5599551"/>
            <a:ext cx="4116078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Repeat</a:t>
            </a:r>
            <a:r>
              <a:rPr lang="es-CL" sz="1400" kern="0" dirty="0"/>
              <a:t> step </a:t>
            </a:r>
            <a:r>
              <a:rPr lang="es-CL" sz="1400" kern="0" dirty="0" err="1"/>
              <a:t>three</a:t>
            </a:r>
            <a:r>
              <a:rPr lang="es-CL" sz="1400" kern="0" dirty="0"/>
              <a:t> </a:t>
            </a:r>
            <a:r>
              <a:rPr lang="es-CL" sz="1400" kern="0" dirty="0" err="1"/>
              <a:t>until</a:t>
            </a:r>
            <a:r>
              <a:rPr lang="es-CL" sz="1400" kern="0" dirty="0"/>
              <a:t> </a:t>
            </a:r>
            <a:r>
              <a:rPr lang="es-CL" sz="1400" kern="0" dirty="0" err="1"/>
              <a:t>there</a:t>
            </a:r>
            <a:r>
              <a:rPr lang="es-CL" sz="1400" kern="0" dirty="0"/>
              <a:t> is </a:t>
            </a:r>
            <a:r>
              <a:rPr lang="es-CL" sz="1400" kern="0" dirty="0" err="1"/>
              <a:t>only</a:t>
            </a:r>
            <a:r>
              <a:rPr lang="es-CL" sz="1400" kern="0" dirty="0"/>
              <a:t> </a:t>
            </a:r>
            <a:r>
              <a:rPr lang="es-CL" sz="1400" kern="0" dirty="0" err="1"/>
              <a:t>one</a:t>
            </a:r>
            <a:r>
              <a:rPr lang="es-CL" sz="1400" kern="0" dirty="0"/>
              <a:t> </a:t>
            </a:r>
            <a:r>
              <a:rPr lang="es-CL" sz="1400" kern="0" dirty="0" err="1"/>
              <a:t>cluster</a:t>
            </a:r>
            <a:endParaRPr lang="en-US" sz="1400" kern="0" dirty="0"/>
          </a:p>
        </p:txBody>
      </p:sp>
      <p:sp>
        <p:nvSpPr>
          <p:cNvPr id="22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541895" y="5332021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3A48F66-1047-4364-B346-8BEB788049CA}"/>
              </a:ext>
            </a:extLst>
          </p:cNvPr>
          <p:cNvSpPr/>
          <p:nvPr/>
        </p:nvSpPr>
        <p:spPr>
          <a:xfrm>
            <a:off x="539554" y="1343490"/>
            <a:ext cx="79248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There</a:t>
            </a:r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are </a:t>
            </a:r>
            <a:r>
              <a:rPr lang="es-ES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two</a:t>
            </a:r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s-ES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types</a:t>
            </a:r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: </a:t>
            </a:r>
          </a:p>
          <a:p>
            <a:r>
              <a:rPr lang="es-ES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Agglomerative</a:t>
            </a:r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(and </a:t>
            </a:r>
            <a:r>
              <a:rPr lang="es-ES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Divisive</a:t>
            </a:r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)</a:t>
            </a:r>
            <a:endParaRPr lang="es-E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5" name="Rectángulo: esquinas redondeadas 4">
            <a:extLst>
              <a:ext uri="{FF2B5EF4-FFF2-40B4-BE49-F238E27FC236}">
                <a16:creationId xmlns:a16="http://schemas.microsoft.com/office/drawing/2014/main" id="{C5264EA1-B155-43C7-8C37-2FEFF9327F1C}"/>
              </a:ext>
            </a:extLst>
          </p:cNvPr>
          <p:cNvSpPr/>
          <p:nvPr/>
        </p:nvSpPr>
        <p:spPr bwMode="auto">
          <a:xfrm>
            <a:off x="7086600" y="2321147"/>
            <a:ext cx="1905000" cy="849047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One</a:t>
            </a:r>
            <a:r>
              <a:rPr lang="es-CL" sz="1400" kern="0" dirty="0"/>
              <a:t> is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opposite</a:t>
            </a:r>
            <a:r>
              <a:rPr lang="es-CL" sz="1400" kern="0" dirty="0"/>
              <a:t> </a:t>
            </a:r>
            <a:r>
              <a:rPr lang="es-CL" sz="1400" kern="0" dirty="0" err="1"/>
              <a:t>of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other</a:t>
            </a:r>
            <a:endParaRPr lang="en-US" sz="1400" kern="0" dirty="0"/>
          </a:p>
        </p:txBody>
      </p:sp>
      <p:sp>
        <p:nvSpPr>
          <p:cNvPr id="26" name="Flecha: doblada 25">
            <a:extLst>
              <a:ext uri="{FF2B5EF4-FFF2-40B4-BE49-F238E27FC236}">
                <a16:creationId xmlns:a16="http://schemas.microsoft.com/office/drawing/2014/main" id="{1296C3E9-BDE2-4F3B-BD23-817B1335EB58}"/>
              </a:ext>
            </a:extLst>
          </p:cNvPr>
          <p:cNvSpPr/>
          <p:nvPr/>
        </p:nvSpPr>
        <p:spPr bwMode="auto">
          <a:xfrm rot="20843633">
            <a:off x="242246" y="4835824"/>
            <a:ext cx="390687" cy="1201911"/>
          </a:xfrm>
          <a:prstGeom prst="bentArrow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7" name="Rectángulo: esquinas redondeadas 4">
            <a:extLst>
              <a:ext uri="{FF2B5EF4-FFF2-40B4-BE49-F238E27FC236}">
                <a16:creationId xmlns:a16="http://schemas.microsoft.com/office/drawing/2014/main" id="{B2B398AE-65CD-4962-84B3-F20A4FA9C371}"/>
              </a:ext>
            </a:extLst>
          </p:cNvPr>
          <p:cNvSpPr/>
          <p:nvPr/>
        </p:nvSpPr>
        <p:spPr bwMode="auto">
          <a:xfrm>
            <a:off x="5749190" y="5406304"/>
            <a:ext cx="1905000" cy="849047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Let’s</a:t>
            </a:r>
            <a:r>
              <a:rPr lang="es-CL" sz="1400" kern="0" dirty="0"/>
              <a:t> </a:t>
            </a:r>
            <a:r>
              <a:rPr lang="es-CL" sz="1400" kern="0" dirty="0" err="1"/>
              <a:t>see</a:t>
            </a:r>
            <a:r>
              <a:rPr lang="es-CL" sz="1400" kern="0" dirty="0"/>
              <a:t> </a:t>
            </a:r>
            <a:r>
              <a:rPr lang="es-CL" sz="1400" kern="0" dirty="0" err="1"/>
              <a:t>this</a:t>
            </a:r>
            <a:r>
              <a:rPr lang="es-CL" sz="1400" kern="0" dirty="0"/>
              <a:t> in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whiteboard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142159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6" grpId="0" animBg="1"/>
      <p:bldP spid="2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38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Dendograms</a:t>
            </a:r>
            <a:endParaRPr lang="es-CL" kern="0" dirty="0">
              <a:solidFill>
                <a:srgbClr val="EE2653"/>
              </a:solidFill>
              <a:latin typeface="Arial" panose="020B0604020202020204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And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how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do</a:t>
            </a:r>
            <a:r>
              <a:rPr kumimoji="0" lang="es-CL" sz="2100" b="0" i="0" u="none" strike="noStrike" kern="0" cap="none" spc="0" normalizeH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they</a:t>
            </a:r>
            <a:r>
              <a:rPr kumimoji="0" lang="es-CL" sz="2100" b="0" i="0" u="none" strike="noStrike" kern="0" cap="none" spc="0" normalizeH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work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EC0E0F-98E6-40FB-8FFB-52AD3580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94" y="1770604"/>
            <a:ext cx="8229600" cy="33167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4B1060-A38E-4A22-BB27-F84B8013E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3509"/>
            <a:ext cx="9144000" cy="3730981"/>
          </a:xfrm>
          <a:prstGeom prst="rect">
            <a:avLst/>
          </a:prstGeom>
        </p:spPr>
      </p:pic>
      <p:sp>
        <p:nvSpPr>
          <p:cNvPr id="10" name="Rectángulo: esquinas redondeadas 4">
            <a:extLst>
              <a:ext uri="{FF2B5EF4-FFF2-40B4-BE49-F238E27FC236}">
                <a16:creationId xmlns:a16="http://schemas.microsoft.com/office/drawing/2014/main" id="{155825FF-7B81-4145-B4B7-64420A6CAE4D}"/>
              </a:ext>
            </a:extLst>
          </p:cNvPr>
          <p:cNvSpPr/>
          <p:nvPr/>
        </p:nvSpPr>
        <p:spPr bwMode="auto">
          <a:xfrm>
            <a:off x="4772252" y="5382537"/>
            <a:ext cx="3817577" cy="637264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r>
              <a:rPr lang="es-CL" sz="1400" kern="0" dirty="0" err="1"/>
              <a:t>Remember</a:t>
            </a:r>
            <a:r>
              <a:rPr lang="es-CL" sz="1400" kern="0" dirty="0"/>
              <a:t>: The </a:t>
            </a:r>
            <a:r>
              <a:rPr lang="es-CL" sz="1400" kern="0" dirty="0" err="1"/>
              <a:t>highness</a:t>
            </a:r>
            <a:r>
              <a:rPr lang="es-CL" sz="1400" kern="0" dirty="0"/>
              <a:t> </a:t>
            </a:r>
            <a:r>
              <a:rPr lang="es-CL" sz="1400" kern="0" dirty="0" err="1"/>
              <a:t>represents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dissimilarity</a:t>
            </a:r>
            <a:r>
              <a:rPr lang="es-CL" sz="1400" kern="0" dirty="0"/>
              <a:t> </a:t>
            </a:r>
            <a:endParaRPr lang="en-US" sz="1400" kern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1AA946-DDB6-477B-ADC2-45EF3AA9F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1118"/>
            <a:ext cx="9144000" cy="367576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B9132B5-5342-46FB-8546-A8DFC9874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0689"/>
            <a:ext cx="9144000" cy="361662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76DEA64-5AAD-41DA-9190-D0963C58F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54238"/>
            <a:ext cx="9144000" cy="362039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BAC474C-5263-408A-A258-B9ACD9D0A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33112"/>
            <a:ext cx="9144000" cy="359177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5D980A1-B91A-437F-B91D-8BD318D405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0812"/>
            <a:ext cx="9144000" cy="349637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C27EA67-53FA-4C65-8D36-C1DE4A70F1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736285"/>
            <a:ext cx="9144000" cy="338542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F27A6AD-BE11-4DF8-B859-B6C33EFD97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706459"/>
            <a:ext cx="9144000" cy="344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528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: esquinas redondeadas 4">
            <a:extLst>
              <a:ext uri="{FF2B5EF4-FFF2-40B4-BE49-F238E27FC236}">
                <a16:creationId xmlns:a16="http://schemas.microsoft.com/office/drawing/2014/main" id="{92AC78D5-CC8D-4A98-A023-081B619C2F35}"/>
              </a:ext>
            </a:extLst>
          </p:cNvPr>
          <p:cNvSpPr/>
          <p:nvPr/>
        </p:nvSpPr>
        <p:spPr bwMode="auto">
          <a:xfrm>
            <a:off x="6647677" y="3731136"/>
            <a:ext cx="2238148" cy="969887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r>
              <a:rPr lang="es-CL" sz="1400" kern="0" dirty="0" err="1"/>
              <a:t>What</a:t>
            </a:r>
            <a:r>
              <a:rPr lang="es-CL" sz="1400" kern="0" dirty="0"/>
              <a:t> is Ward?</a:t>
            </a:r>
          </a:p>
          <a:p>
            <a:r>
              <a:rPr lang="es-CL" sz="1400" kern="0" dirty="0" err="1"/>
              <a:t>Hint</a:t>
            </a:r>
            <a:r>
              <a:rPr lang="es-CL" sz="1400" kern="0" dirty="0"/>
              <a:t>: </a:t>
            </a:r>
            <a:r>
              <a:rPr lang="es-CL" sz="1400" kern="0" dirty="0" err="1"/>
              <a:t>Perform</a:t>
            </a:r>
            <a:r>
              <a:rPr lang="es-CL" sz="1400" kern="0" dirty="0"/>
              <a:t> a similar </a:t>
            </a:r>
            <a:r>
              <a:rPr lang="es-CL" sz="1400" kern="0" dirty="0" err="1"/>
              <a:t>job</a:t>
            </a:r>
            <a:r>
              <a:rPr lang="es-CL" sz="1400" kern="0" dirty="0"/>
              <a:t> </a:t>
            </a:r>
            <a:r>
              <a:rPr lang="es-CL" sz="1400" kern="0" dirty="0" err="1"/>
              <a:t>than</a:t>
            </a:r>
            <a:r>
              <a:rPr lang="es-CL" sz="1400" kern="0" dirty="0"/>
              <a:t> WCSS</a:t>
            </a:r>
            <a:endParaRPr lang="en-US" sz="1400" kern="0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39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588733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HC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8D48D1E-47F4-4896-9C27-7B68A77D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68" y="1476375"/>
            <a:ext cx="4210050" cy="19526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8B0A3E3-666E-4C87-90E3-BC2FDE0F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425" y="1476375"/>
            <a:ext cx="4462505" cy="19526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A73A1E1-C1BF-4997-AA84-19E08EE9E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" y="3607121"/>
            <a:ext cx="5876925" cy="14192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4FA6CFD-107D-4EF8-8BCF-F3E15E7BC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626" y="1476375"/>
            <a:ext cx="6494748" cy="460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3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553" y="496283"/>
            <a:ext cx="8072469" cy="709521"/>
          </a:xfrm>
        </p:spPr>
        <p:txBody>
          <a:bodyPr/>
          <a:lstStyle/>
          <a:p>
            <a:r>
              <a:rPr lang="en-US" b="1" dirty="0"/>
              <a:t>Data Preprocessing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7994847" cy="4894961"/>
          </a:xfrm>
        </p:spPr>
        <p:txBody>
          <a:bodyPr>
            <a:normAutofit/>
          </a:bodyPr>
          <a:lstStyle/>
          <a:p>
            <a:endParaRPr lang="en-US" sz="1400" dirty="0"/>
          </a:p>
          <a:p>
            <a:endParaRPr lang="en-US" sz="1400" dirty="0"/>
          </a:p>
          <a:p>
            <a:endParaRPr lang="en-US" sz="1500" dirty="0"/>
          </a:p>
          <a:p>
            <a:endParaRPr lang="en-US" sz="15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D9FC0-20E2-4E53-B6C8-2302D874B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4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33098D8-A758-4FCC-9741-B14948CEEB34}"/>
              </a:ext>
            </a:extLst>
          </p:cNvPr>
          <p:cNvSpPr/>
          <p:nvPr/>
        </p:nvSpPr>
        <p:spPr bwMode="auto">
          <a:xfrm>
            <a:off x="4952973" y="1981199"/>
            <a:ext cx="3733800" cy="33528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r>
              <a:rPr lang="en-US" sz="1600" b="1" dirty="0">
                <a:latin typeface="+mj-lt"/>
                <a:ea typeface="Verdana" pitchFamily="34" charset="0"/>
                <a:cs typeface="Verdana" pitchFamily="34" charset="0"/>
              </a:rPr>
              <a:t>How an analyst can use it</a:t>
            </a:r>
          </a:p>
          <a:p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1400" dirty="0">
                <a:ea typeface="Verdana" pitchFamily="34" charset="0"/>
                <a:cs typeface="Verdana" pitchFamily="34" charset="0"/>
              </a:rPr>
              <a:t>This piece of work has to be applied on every one of the ML Models for every business case dealt with them.</a:t>
            </a:r>
          </a:p>
        </p:txBody>
      </p:sp>
      <p:sp>
        <p:nvSpPr>
          <p:cNvPr id="6" name="Rectángulo: una sola esquina cortada 5">
            <a:extLst>
              <a:ext uri="{FF2B5EF4-FFF2-40B4-BE49-F238E27FC236}">
                <a16:creationId xmlns:a16="http://schemas.microsoft.com/office/drawing/2014/main" id="{30AE1668-D5E2-4439-A2B5-1C2CF1168C30}"/>
              </a:ext>
            </a:extLst>
          </p:cNvPr>
          <p:cNvSpPr/>
          <p:nvPr/>
        </p:nvSpPr>
        <p:spPr bwMode="auto">
          <a:xfrm>
            <a:off x="539553" y="1524000"/>
            <a:ext cx="4267200" cy="4413990"/>
          </a:xfrm>
          <a:prstGeom prst="snip1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r>
              <a:rPr lang="en-US" sz="1600" b="1" dirty="0">
                <a:latin typeface="+mj-lt"/>
                <a:ea typeface="Verdana" pitchFamily="34" charset="0"/>
                <a:cs typeface="Verdana" pitchFamily="34" charset="0"/>
              </a:rPr>
              <a:t>Description</a:t>
            </a:r>
          </a:p>
          <a:p>
            <a:pPr algn="l"/>
            <a:endParaRPr lang="es-CL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1400" dirty="0"/>
              <a:t>Experienced Data Scientists recommend to take a serious approach on dealing with this section.</a:t>
            </a:r>
          </a:p>
          <a:p>
            <a:endParaRPr lang="en-US" sz="1400" dirty="0"/>
          </a:p>
          <a:p>
            <a:r>
              <a:rPr lang="en-US" sz="1400" dirty="0"/>
              <a:t>This include (among other things): </a:t>
            </a:r>
          </a:p>
          <a:p>
            <a:r>
              <a:rPr lang="en-US" sz="1400" dirty="0"/>
              <a:t>Get and import a dataset</a:t>
            </a:r>
          </a:p>
          <a:p>
            <a:r>
              <a:rPr lang="en-US" sz="1400" dirty="0"/>
              <a:t>Import libraries</a:t>
            </a:r>
          </a:p>
          <a:p>
            <a:r>
              <a:rPr lang="en-US" sz="1400" dirty="0"/>
              <a:t>Deal with missing values</a:t>
            </a:r>
          </a:p>
          <a:p>
            <a:r>
              <a:rPr lang="en-US" sz="1400" dirty="0"/>
              <a:t>Identify Categorical data</a:t>
            </a:r>
          </a:p>
          <a:p>
            <a:r>
              <a:rPr lang="en-US" sz="1400" dirty="0"/>
              <a:t>Splitting a dataset into training and testing sets</a:t>
            </a:r>
          </a:p>
          <a:p>
            <a:r>
              <a:rPr lang="en-US" sz="1400" dirty="0"/>
              <a:t>Feature Scaling.</a:t>
            </a:r>
          </a:p>
          <a:p>
            <a:pPr algn="l"/>
            <a:endParaRPr lang="es-CL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l"/>
            <a:endParaRPr lang="es-CL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l"/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" name="Picture 8" descr="https://s9783.pcdn.co/wp-content/uploads/2017/02/Machine-learning-icon-2x.png">
            <a:extLst>
              <a:ext uri="{FF2B5EF4-FFF2-40B4-BE49-F238E27FC236}">
                <a16:creationId xmlns:a16="http://schemas.microsoft.com/office/drawing/2014/main" id="{560CD311-8EB9-4750-848F-6EDC0EACC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128" y="4872560"/>
            <a:ext cx="922879" cy="92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02279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40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588733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HC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DB244A-16E9-4A63-89E3-53B7F4242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39" y="1576388"/>
            <a:ext cx="7820025" cy="8477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04DAA4A-8409-4C17-9D9B-FD93D40D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4" y="2702247"/>
            <a:ext cx="8382000" cy="21526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9B08F84-8143-4CF2-9EDA-4526615F9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680" y="1465891"/>
            <a:ext cx="5820639" cy="412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1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6189A5E-94EE-43B1-A9DA-0E99A69E0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41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5F72C8-85CC-4B85-A8C6-956AF723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8FF58D1E-BF67-41E2-85E5-0ADF9F634988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Bonus: Clustering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Cheat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Sheet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D9A9B7D-F74E-429F-87BD-95D8127CC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60" y="1447800"/>
            <a:ext cx="8072469" cy="43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979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AB11E1-93EA-42B1-9A68-9B0FF2D2DF95}" type="slidenum">
              <a:rPr lang="en-US" smtClean="0"/>
              <a:t>42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4880" y="762000"/>
            <a:ext cx="8599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dirty="0">
                <a:solidFill>
                  <a:srgbClr val="EE2653"/>
                </a:solidFill>
                <a:latin typeface="+mj-lt"/>
              </a:rPr>
              <a:t>Bonus Material</a:t>
            </a:r>
          </a:p>
        </p:txBody>
      </p:sp>
    </p:spTree>
    <p:extLst>
      <p:ext uri="{BB962C8B-B14F-4D97-AF65-F5344CB8AC3E}">
        <p14:creationId xmlns:p14="http://schemas.microsoft.com/office/powerpoint/2010/main" val="185356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7994847" cy="4894961"/>
          </a:xfrm>
        </p:spPr>
        <p:txBody>
          <a:bodyPr>
            <a:normAutofit/>
          </a:bodyPr>
          <a:lstStyle/>
          <a:p>
            <a:endParaRPr lang="en-US" sz="1400" dirty="0"/>
          </a:p>
          <a:p>
            <a:endParaRPr lang="en-US" sz="1400" dirty="0"/>
          </a:p>
          <a:p>
            <a:endParaRPr lang="en-US" sz="1500" dirty="0"/>
          </a:p>
          <a:p>
            <a:endParaRPr lang="en-US" sz="15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D9FC0-20E2-4E53-B6C8-2302D874B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43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33098D8-A758-4FCC-9741-B14948CEEB34}"/>
              </a:ext>
            </a:extLst>
          </p:cNvPr>
          <p:cNvSpPr/>
          <p:nvPr/>
        </p:nvSpPr>
        <p:spPr bwMode="auto">
          <a:xfrm>
            <a:off x="4953000" y="1827109"/>
            <a:ext cx="3956247" cy="3577673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r>
              <a:rPr lang="en-US" sz="1600" b="1" dirty="0">
                <a:latin typeface="+mj-lt"/>
                <a:ea typeface="Verdana" pitchFamily="34" charset="0"/>
                <a:cs typeface="Verdana" pitchFamily="34" charset="0"/>
              </a:rPr>
              <a:t>How an analyst can use it</a:t>
            </a:r>
          </a:p>
          <a:p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sz="1400" dirty="0">
                <a:ea typeface="Verdana" pitchFamily="34" charset="0"/>
                <a:cs typeface="Verdana" pitchFamily="34" charset="0"/>
              </a:rPr>
              <a:t>A typical application would be used to classify data into a predefined target field. </a:t>
            </a:r>
          </a:p>
          <a:p>
            <a:endParaRPr lang="en-US" sz="1400" dirty="0">
              <a:ea typeface="Verdana" pitchFamily="34" charset="0"/>
              <a:cs typeface="Verdana" pitchFamily="34" charset="0"/>
            </a:endParaRPr>
          </a:p>
          <a:p>
            <a:r>
              <a:rPr lang="en-US" sz="1400" dirty="0">
                <a:ea typeface="Verdana" pitchFamily="34" charset="0"/>
                <a:cs typeface="Verdana" pitchFamily="34" charset="0"/>
              </a:rPr>
              <a:t>An example field might be high probability of churn or even a numeric value such as an estimated price in the case of regression trees. </a:t>
            </a:r>
          </a:p>
          <a:p>
            <a:endParaRPr lang="en-US" sz="1400" dirty="0">
              <a:ea typeface="Verdana" pitchFamily="34" charset="0"/>
              <a:cs typeface="Verdana" pitchFamily="34" charset="0"/>
            </a:endParaRPr>
          </a:p>
          <a:p>
            <a:r>
              <a:rPr lang="en-US" sz="1400" dirty="0">
                <a:ea typeface="Verdana" pitchFamily="34" charset="0"/>
                <a:cs typeface="Verdana" pitchFamily="34" charset="0"/>
              </a:rPr>
              <a:t>Decision trees are also used to explore which are the most important fields for a particular data set, which then can be used in other algorithms and Business rules.</a:t>
            </a:r>
          </a:p>
        </p:txBody>
      </p:sp>
      <p:sp>
        <p:nvSpPr>
          <p:cNvPr id="6" name="Rectángulo: una sola esquina cortada 5">
            <a:extLst>
              <a:ext uri="{FF2B5EF4-FFF2-40B4-BE49-F238E27FC236}">
                <a16:creationId xmlns:a16="http://schemas.microsoft.com/office/drawing/2014/main" id="{30AE1668-D5E2-4439-A2B5-1C2CF1168C30}"/>
              </a:ext>
            </a:extLst>
          </p:cNvPr>
          <p:cNvSpPr/>
          <p:nvPr/>
        </p:nvSpPr>
        <p:spPr bwMode="auto">
          <a:xfrm>
            <a:off x="539553" y="1276436"/>
            <a:ext cx="4267200" cy="4661554"/>
          </a:xfrm>
          <a:prstGeom prst="snip1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 sz="1600" b="1" dirty="0">
              <a:latin typeface="+mj-lt"/>
              <a:ea typeface="Verdana" pitchFamily="34" charset="0"/>
              <a:cs typeface="Verdana" pitchFamily="34" charset="0"/>
            </a:endParaRPr>
          </a:p>
          <a:p>
            <a:pPr algn="l"/>
            <a:endParaRPr lang="en-US" sz="1600" b="1" dirty="0">
              <a:latin typeface="+mj-lt"/>
              <a:ea typeface="Verdana" pitchFamily="34" charset="0"/>
              <a:cs typeface="Verdana" pitchFamily="34" charset="0"/>
            </a:endParaRPr>
          </a:p>
          <a:p>
            <a:pPr algn="l"/>
            <a:endParaRPr lang="en-US" sz="1600" b="1" dirty="0">
              <a:latin typeface="+mj-lt"/>
              <a:ea typeface="Verdana" pitchFamily="34" charset="0"/>
              <a:cs typeface="Verdana" pitchFamily="34" charset="0"/>
            </a:endParaRPr>
          </a:p>
          <a:p>
            <a:pPr algn="l"/>
            <a:r>
              <a:rPr lang="en-US" sz="1600" b="1" dirty="0">
                <a:latin typeface="+mj-lt"/>
                <a:ea typeface="Verdana" pitchFamily="34" charset="0"/>
                <a:cs typeface="Verdana" pitchFamily="34" charset="0"/>
              </a:rPr>
              <a:t>Description</a:t>
            </a:r>
          </a:p>
          <a:p>
            <a:endParaRPr lang="en-US" sz="1400" dirty="0"/>
          </a:p>
          <a:p>
            <a:r>
              <a:rPr lang="en-US" sz="1400" dirty="0"/>
              <a:t>Classification algorithms. Decision trees work by splitting data up along its dimensions into smaller data cells, with the aim of decreasing the overall entropy of the data within each cell. </a:t>
            </a:r>
          </a:p>
          <a:p>
            <a:endParaRPr lang="en-US" sz="1400" dirty="0"/>
          </a:p>
          <a:p>
            <a:r>
              <a:rPr lang="en-US" sz="1400" dirty="0"/>
              <a:t>Random Forests follow that principle, but instead of using just one "Tree", it consists on computing, randomly, a series of multiple trees to improve the accuracy of the model. </a:t>
            </a:r>
            <a:endParaRPr lang="es-CL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l"/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1 Título">
            <a:extLst>
              <a:ext uri="{FF2B5EF4-FFF2-40B4-BE49-F238E27FC236}">
                <a16:creationId xmlns:a16="http://schemas.microsoft.com/office/drawing/2014/main" id="{B989D8CB-5CA6-45F6-9469-BD307408E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65" y="566915"/>
            <a:ext cx="8072469" cy="709521"/>
          </a:xfrm>
        </p:spPr>
        <p:txBody>
          <a:bodyPr/>
          <a:lstStyle/>
          <a:p>
            <a:r>
              <a:rPr lang="en-US" b="1" dirty="0"/>
              <a:t>Decision Trees and Random Forests </a:t>
            </a:r>
            <a:endParaRPr lang="en-US" dirty="0"/>
          </a:p>
        </p:txBody>
      </p:sp>
      <p:pic>
        <p:nvPicPr>
          <p:cNvPr id="19460" name="Picture 4" descr="Image result for decision trees and random forests">
            <a:extLst>
              <a:ext uri="{FF2B5EF4-FFF2-40B4-BE49-F238E27FC236}">
                <a16:creationId xmlns:a16="http://schemas.microsoft.com/office/drawing/2014/main" id="{2CAEF8A7-EBDE-47F0-B751-9593AE3C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47800"/>
            <a:ext cx="225138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73617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44</a:t>
            </a:fld>
            <a:r>
              <a:rPr lang="en-GB" dirty="0"/>
              <a:t> /  evalueserve.com</a:t>
            </a:r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83688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41974" y="589797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Decision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Trees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856A71-F391-481C-AC62-51F31095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74" y="1716897"/>
            <a:ext cx="8072469" cy="342420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EF5EC15-3BDD-4CF0-9325-CEA037D1C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57" y="1226021"/>
            <a:ext cx="8057146" cy="499979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F98D700C-25A3-411E-BAD7-F2EB02935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24" y="1299318"/>
            <a:ext cx="7911952" cy="490037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73F754A-652B-49B0-9522-7B11001B1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61" y="1273492"/>
            <a:ext cx="8001920" cy="4875018"/>
          </a:xfrm>
          <a:prstGeom prst="rect">
            <a:avLst/>
          </a:prstGeom>
        </p:spPr>
      </p:pic>
      <p:sp>
        <p:nvSpPr>
          <p:cNvPr id="32" name="Rectángulo: esquinas redondeadas 4">
            <a:extLst>
              <a:ext uri="{FF2B5EF4-FFF2-40B4-BE49-F238E27FC236}">
                <a16:creationId xmlns:a16="http://schemas.microsoft.com/office/drawing/2014/main" id="{13B33E33-8CBC-4D6C-8F18-514D2CA17882}"/>
              </a:ext>
            </a:extLst>
          </p:cNvPr>
          <p:cNvSpPr/>
          <p:nvPr/>
        </p:nvSpPr>
        <p:spPr bwMode="auto">
          <a:xfrm>
            <a:off x="616024" y="1398355"/>
            <a:ext cx="2998639" cy="77193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200" kern="0" dirty="0"/>
              <a:t>The </a:t>
            </a:r>
            <a:r>
              <a:rPr lang="es-CL" sz="1200" kern="0" dirty="0" err="1"/>
              <a:t>splits</a:t>
            </a:r>
            <a:r>
              <a:rPr lang="es-CL" sz="1200" kern="0" dirty="0"/>
              <a:t> </a:t>
            </a:r>
            <a:r>
              <a:rPr lang="es-CL" sz="1200" kern="0" dirty="0" err="1"/>
              <a:t>pretend</a:t>
            </a:r>
            <a:r>
              <a:rPr lang="es-CL" sz="1200" kern="0" dirty="0"/>
              <a:t> </a:t>
            </a:r>
            <a:r>
              <a:rPr lang="es-CL" sz="1200" kern="0" dirty="0" err="1"/>
              <a:t>to</a:t>
            </a:r>
            <a:r>
              <a:rPr lang="es-CL" sz="1200" kern="0" dirty="0"/>
              <a:t> </a:t>
            </a:r>
            <a:r>
              <a:rPr lang="es-CL" sz="1200" kern="0" dirty="0" err="1"/>
              <a:t>minimize</a:t>
            </a:r>
            <a:r>
              <a:rPr lang="es-CL" sz="1200" kern="0" dirty="0"/>
              <a:t> </a:t>
            </a:r>
            <a:r>
              <a:rPr lang="es-CL" sz="1200" kern="0" dirty="0" err="1"/>
              <a:t>entropy</a:t>
            </a:r>
            <a:r>
              <a:rPr lang="es-CL" sz="1200" kern="0" dirty="0"/>
              <a:t>. </a:t>
            </a:r>
            <a:r>
              <a:rPr lang="es-CL" sz="1200" kern="0" dirty="0" err="1"/>
              <a:t>What</a:t>
            </a:r>
            <a:r>
              <a:rPr lang="es-CL" sz="1200" kern="0" dirty="0"/>
              <a:t> </a:t>
            </a:r>
            <a:r>
              <a:rPr lang="es-CL" sz="1200" kern="0" dirty="0" err="1"/>
              <a:t>does</a:t>
            </a:r>
            <a:r>
              <a:rPr lang="es-CL" sz="1200" kern="0" dirty="0"/>
              <a:t> </a:t>
            </a:r>
            <a:r>
              <a:rPr lang="es-CL" sz="1200" kern="0" dirty="0" err="1"/>
              <a:t>that</a:t>
            </a:r>
            <a:r>
              <a:rPr lang="es-CL" sz="1200" kern="0" dirty="0"/>
              <a:t> mean?</a:t>
            </a:r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33" name="Rectángulo: esquinas redondeadas 4">
            <a:extLst>
              <a:ext uri="{FF2B5EF4-FFF2-40B4-BE49-F238E27FC236}">
                <a16:creationId xmlns:a16="http://schemas.microsoft.com/office/drawing/2014/main" id="{9AEA6751-F005-4D35-A4B3-E3FE04733D43}"/>
              </a:ext>
            </a:extLst>
          </p:cNvPr>
          <p:cNvSpPr/>
          <p:nvPr/>
        </p:nvSpPr>
        <p:spPr bwMode="auto">
          <a:xfrm>
            <a:off x="4953000" y="1398355"/>
            <a:ext cx="3200400" cy="77193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200" kern="0" dirty="0"/>
              <a:t>Often interpreted as the degree of disorder or randomness in the system.</a:t>
            </a:r>
            <a:endParaRPr lang="en-US" sz="1400" kern="0" dirty="0"/>
          </a:p>
          <a:p>
            <a:pPr algn="just"/>
            <a:endParaRPr lang="en-US" sz="1400" kern="0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17F44E79-D614-4958-AED6-52E077394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48" y="1247370"/>
            <a:ext cx="8298904" cy="4875017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495D0F32-CDC0-4717-AA44-26E9E3D8D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08" y="1223089"/>
            <a:ext cx="8306468" cy="496942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DBEE60-5140-48A3-B92E-F410316AD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132" y="1396387"/>
            <a:ext cx="8078894" cy="4623413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BFF0A977-ABA9-458E-AAD8-F2092A601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028" y="1299318"/>
            <a:ext cx="8314203" cy="4720481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51D65C62-CD4D-4B0A-9BE5-332D850E1E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013" y="1506548"/>
            <a:ext cx="8137615" cy="453459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2345285-377B-4A75-9CB0-FDA940E0A1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644" y="1247370"/>
            <a:ext cx="8372401" cy="48285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4B118B-D40E-429F-89D6-D74B7F29AE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974" y="1223089"/>
            <a:ext cx="8116654" cy="48285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4677943-D062-4FAB-816A-0BF79D5C66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2644" y="1372764"/>
            <a:ext cx="8165332" cy="47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1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45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Useful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Concepts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for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DT (and RF)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50" y="1524000"/>
            <a:ext cx="55149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590800"/>
            <a:ext cx="73723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1764274" y="5181600"/>
            <a:ext cx="5578640" cy="75793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/>
              <a:t>So, </a:t>
            </a:r>
            <a:r>
              <a:rPr lang="es-CL" sz="1400" kern="0" dirty="0" err="1"/>
              <a:t>basically</a:t>
            </a:r>
            <a:r>
              <a:rPr lang="es-CL" sz="1400" kern="0" dirty="0"/>
              <a:t>, </a:t>
            </a:r>
            <a:r>
              <a:rPr lang="es-CL" sz="1400" kern="0" dirty="0" err="1"/>
              <a:t>entropy</a:t>
            </a:r>
            <a:r>
              <a:rPr lang="es-CL" sz="1400" kern="0" dirty="0"/>
              <a:t> </a:t>
            </a:r>
            <a:r>
              <a:rPr lang="es-CL" sz="1400" kern="0" dirty="0" err="1"/>
              <a:t>attempts</a:t>
            </a:r>
            <a:r>
              <a:rPr lang="es-CL" sz="1400" kern="0" dirty="0"/>
              <a:t> to </a:t>
            </a:r>
            <a:r>
              <a:rPr lang="es-CL" sz="1400" kern="0" dirty="0" err="1"/>
              <a:t>maximize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mutual </a:t>
            </a:r>
            <a:r>
              <a:rPr lang="es-CL" sz="1400" kern="0" dirty="0" err="1"/>
              <a:t>information</a:t>
            </a:r>
            <a:r>
              <a:rPr lang="es-CL" sz="1400" kern="0" dirty="0"/>
              <a:t> (</a:t>
            </a:r>
            <a:r>
              <a:rPr lang="es-CL" sz="1400" kern="0" dirty="0" err="1"/>
              <a:t>by</a:t>
            </a:r>
            <a:r>
              <a:rPr lang="es-CL" sz="1400" kern="0" dirty="0"/>
              <a:t> </a:t>
            </a:r>
            <a:r>
              <a:rPr lang="es-CL" sz="1400" kern="0" dirty="0" err="1"/>
              <a:t>constructing</a:t>
            </a:r>
            <a:r>
              <a:rPr lang="es-CL" sz="1400" kern="0" dirty="0"/>
              <a:t> a </a:t>
            </a:r>
            <a:r>
              <a:rPr lang="es-CL" sz="1400" kern="0" dirty="0" err="1"/>
              <a:t>equal</a:t>
            </a:r>
            <a:r>
              <a:rPr lang="es-CL" sz="1400" kern="0" dirty="0"/>
              <a:t> </a:t>
            </a:r>
            <a:r>
              <a:rPr lang="es-CL" sz="1400" kern="0" dirty="0" err="1"/>
              <a:t>probability</a:t>
            </a:r>
            <a:r>
              <a:rPr lang="es-CL" sz="1400" kern="0" dirty="0"/>
              <a:t> </a:t>
            </a:r>
            <a:r>
              <a:rPr lang="es-CL" sz="1400" kern="0" dirty="0" err="1"/>
              <a:t>node</a:t>
            </a:r>
            <a:r>
              <a:rPr lang="es-CL" sz="1400" kern="0" dirty="0"/>
              <a:t>) in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decision</a:t>
            </a:r>
            <a:r>
              <a:rPr lang="es-CL" sz="1400" kern="0" dirty="0"/>
              <a:t> </a:t>
            </a:r>
            <a:r>
              <a:rPr lang="es-CL" sz="1400" kern="0" dirty="0" err="1"/>
              <a:t>tree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2733281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46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Useful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Concepts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for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DT (and RF)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63" y="1838779"/>
            <a:ext cx="63627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63" y="3606800"/>
            <a:ext cx="78105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390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47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5764" y="589797"/>
            <a:ext cx="8072469" cy="504174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Decision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Trees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C94083-1FFD-4584-9977-A886A6D92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5" y="1613552"/>
            <a:ext cx="85820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8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48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5764" y="589797"/>
            <a:ext cx="8072469" cy="504174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Decision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Trees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C67ADC-815B-4148-B354-044D9836B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5" y="1428151"/>
            <a:ext cx="7717648" cy="258208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89609BE-5F31-4E4E-907C-8F134052E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5" y="4140589"/>
            <a:ext cx="4154365" cy="2028230"/>
          </a:xfrm>
          <a:prstGeom prst="rect">
            <a:avLst/>
          </a:prstGeom>
        </p:spPr>
      </p:pic>
      <p:sp>
        <p:nvSpPr>
          <p:cNvPr id="12" name="Rectángulo: esquinas redondeadas 4">
            <a:extLst>
              <a:ext uri="{FF2B5EF4-FFF2-40B4-BE49-F238E27FC236}">
                <a16:creationId xmlns:a16="http://schemas.microsoft.com/office/drawing/2014/main" id="{5EE70461-2823-4EF0-9906-8CCB64FE0B76}"/>
              </a:ext>
            </a:extLst>
          </p:cNvPr>
          <p:cNvSpPr/>
          <p:nvPr/>
        </p:nvSpPr>
        <p:spPr bwMode="auto">
          <a:xfrm>
            <a:off x="5145153" y="4143969"/>
            <a:ext cx="3287128" cy="202823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CL" sz="1200" kern="0" dirty="0" err="1"/>
              <a:t>Accuracy</a:t>
            </a:r>
            <a:r>
              <a:rPr lang="es-CL" sz="1200" kern="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es-CL" sz="1200" kern="0" dirty="0"/>
              <a:t>Error </a:t>
            </a:r>
            <a:r>
              <a:rPr lang="es-CL" sz="1200" kern="0" dirty="0" err="1"/>
              <a:t>Rate</a:t>
            </a:r>
            <a:r>
              <a:rPr lang="es-CL" sz="1200" kern="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es-CL" sz="1200" kern="0" dirty="0"/>
              <a:t>Positive </a:t>
            </a:r>
            <a:r>
              <a:rPr lang="es-CL" sz="1200" kern="0" dirty="0" err="1"/>
              <a:t>Predicted</a:t>
            </a:r>
            <a:r>
              <a:rPr lang="es-CL" sz="1200" kern="0" dirty="0"/>
              <a:t> </a:t>
            </a:r>
            <a:r>
              <a:rPr lang="es-CL" sz="1200" kern="0" dirty="0" err="1"/>
              <a:t>Value</a:t>
            </a:r>
            <a:r>
              <a:rPr lang="es-CL" sz="1200" kern="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es-CL" sz="1200" kern="0" dirty="0" err="1"/>
              <a:t>Sensitivity</a:t>
            </a:r>
            <a:r>
              <a:rPr lang="es-CL" sz="1200" kern="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es-CL" sz="1200" kern="0" dirty="0" err="1"/>
              <a:t>Negative</a:t>
            </a:r>
            <a:r>
              <a:rPr lang="es-CL" sz="1200" kern="0" dirty="0"/>
              <a:t> </a:t>
            </a:r>
            <a:r>
              <a:rPr lang="es-CL" sz="1200" kern="0" dirty="0" err="1"/>
              <a:t>Predicted</a:t>
            </a:r>
            <a:r>
              <a:rPr lang="es-CL" sz="1200" kern="0" dirty="0"/>
              <a:t> </a:t>
            </a:r>
            <a:r>
              <a:rPr lang="es-CL" sz="1200" kern="0" dirty="0" err="1"/>
              <a:t>Value</a:t>
            </a:r>
            <a:r>
              <a:rPr lang="es-CL" sz="1200" kern="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es-CL" sz="1200" kern="0" dirty="0" err="1"/>
              <a:t>Specificity</a:t>
            </a:r>
            <a:r>
              <a:rPr lang="es-CL" sz="1200" kern="0" dirty="0"/>
              <a:t>?</a:t>
            </a:r>
            <a:endParaRPr lang="en-US" sz="12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175382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49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5764" y="589797"/>
            <a:ext cx="8072469" cy="504174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Decision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Trees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978DD9-894B-4F27-8C11-E80C94482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4" y="1301553"/>
            <a:ext cx="8068895" cy="488186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67DE89A-8334-4B82-A26D-72EBCD35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" y="2068190"/>
            <a:ext cx="4451685" cy="318961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13C51B4-1207-4F49-98AB-DD2213C2D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016" y="2068190"/>
            <a:ext cx="4451685" cy="31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1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©2020 </a:t>
            </a:r>
            <a:r>
              <a:rPr lang="en-US" dirty="0" err="1"/>
              <a:t>Evalueserve</a:t>
            </a:r>
            <a:r>
              <a:rPr lang="en-US" dirty="0"/>
              <a:t>. All rights reserved.</a:t>
            </a:r>
            <a:endParaRPr lang="en-GB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2"/>
          </p:nvPr>
        </p:nvSpPr>
        <p:spPr>
          <a:xfrm>
            <a:off x="539556" y="1429643"/>
            <a:ext cx="7892727" cy="1846957"/>
          </a:xfrm>
        </p:spPr>
        <p:txBody>
          <a:bodyPr>
            <a:normAutofit/>
          </a:bodyPr>
          <a:lstStyle/>
          <a:p>
            <a:r>
              <a:rPr lang="en-US" sz="1600" dirty="0"/>
              <a:t>Data in real world hardly appears clear and homogeneous. Typically, they tend to be incomplete, noisy, and inconsistent. How to solve that problem?</a:t>
            </a:r>
          </a:p>
          <a:p>
            <a:r>
              <a:rPr lang="en-US" sz="1600" dirty="0"/>
              <a:t> Today we will work on how to preprocess numerical variables and categorical variables inside a dataset to prepare it for a machine learning algorithm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5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345046"/>
            <a:ext cx="2857500" cy="1600200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50" y="2699992"/>
            <a:ext cx="246697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22" y="2971800"/>
            <a:ext cx="2037864" cy="1349693"/>
          </a:xfrm>
          <a:prstGeom prst="rect">
            <a:avLst/>
          </a:prstGeom>
        </p:spPr>
      </p:pic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395346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EE2653"/>
                </a:solidFill>
                <a:latin typeface="Arial" panose="020B0604020202020204"/>
              </a:rPr>
              <a:t>Data Preprocessing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0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9554" y="572353"/>
            <a:ext cx="8072469" cy="709521"/>
          </a:xfrm>
        </p:spPr>
        <p:txBody>
          <a:bodyPr/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50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015" y="1230465"/>
            <a:ext cx="4134029" cy="1059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677254" y="2290064"/>
            <a:ext cx="4267200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/>
              <a:t>Pick at </a:t>
            </a:r>
            <a:r>
              <a:rPr lang="es-CL" sz="1400" kern="0" dirty="0" err="1"/>
              <a:t>random</a:t>
            </a:r>
            <a:r>
              <a:rPr lang="es-CL" sz="1400" kern="0" dirty="0"/>
              <a:t> K data </a:t>
            </a:r>
            <a:r>
              <a:rPr lang="es-CL" sz="1400" kern="0" dirty="0" err="1"/>
              <a:t>points</a:t>
            </a:r>
            <a:r>
              <a:rPr lang="es-CL" sz="1400" kern="0" dirty="0"/>
              <a:t> </a:t>
            </a:r>
            <a:r>
              <a:rPr lang="es-CL" sz="1400" kern="0" dirty="0" err="1"/>
              <a:t>from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training set</a:t>
            </a:r>
            <a:endParaRPr lang="en-US" sz="1400" kern="0" dirty="0"/>
          </a:p>
        </p:txBody>
      </p:sp>
      <p:sp>
        <p:nvSpPr>
          <p:cNvPr id="16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7271" y="2129135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7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677253" y="3198144"/>
            <a:ext cx="5489962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Build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decision</a:t>
            </a:r>
            <a:r>
              <a:rPr lang="es-CL" sz="1400" kern="0" dirty="0"/>
              <a:t> </a:t>
            </a:r>
            <a:r>
              <a:rPr lang="es-CL" sz="1400" kern="0" dirty="0" err="1"/>
              <a:t>tree</a:t>
            </a:r>
            <a:r>
              <a:rPr lang="es-CL" sz="1400" kern="0" dirty="0"/>
              <a:t> </a:t>
            </a:r>
            <a:r>
              <a:rPr lang="es-CL" sz="1400" kern="0" dirty="0" err="1"/>
              <a:t>associated</a:t>
            </a:r>
            <a:r>
              <a:rPr lang="es-CL" sz="1400" kern="0" dirty="0"/>
              <a:t> to </a:t>
            </a:r>
            <a:r>
              <a:rPr lang="es-CL" sz="1400" kern="0" dirty="0" err="1"/>
              <a:t>these</a:t>
            </a:r>
            <a:r>
              <a:rPr lang="es-CL" sz="1400" kern="0" dirty="0"/>
              <a:t> K data </a:t>
            </a:r>
            <a:r>
              <a:rPr lang="es-CL" sz="1400" kern="0" dirty="0" err="1"/>
              <a:t>points</a:t>
            </a:r>
            <a:endParaRPr lang="en-US" sz="1400" kern="0" dirty="0"/>
          </a:p>
        </p:txBody>
      </p:sp>
      <p:sp>
        <p:nvSpPr>
          <p:cNvPr id="18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3561" y="3047586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</a:p>
        </p:txBody>
      </p:sp>
      <p:sp>
        <p:nvSpPr>
          <p:cNvPr id="19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677253" y="4056387"/>
            <a:ext cx="6442818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Choose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number</a:t>
            </a:r>
            <a:r>
              <a:rPr lang="es-CL" sz="1400" kern="0" dirty="0"/>
              <a:t> of </a:t>
            </a:r>
            <a:r>
              <a:rPr lang="es-CL" sz="1400" kern="0" dirty="0" err="1"/>
              <a:t>trees</a:t>
            </a:r>
            <a:r>
              <a:rPr lang="es-CL" sz="1400" kern="0" dirty="0"/>
              <a:t> </a:t>
            </a:r>
            <a:r>
              <a:rPr lang="es-CL" sz="1400" kern="0" dirty="0" err="1"/>
              <a:t>that</a:t>
            </a:r>
            <a:r>
              <a:rPr lang="es-CL" sz="1400" kern="0" dirty="0"/>
              <a:t> </a:t>
            </a:r>
            <a:r>
              <a:rPr lang="es-CL" sz="1400" kern="0" dirty="0" err="1"/>
              <a:t>you</a:t>
            </a:r>
            <a:r>
              <a:rPr lang="es-CL" sz="1400" kern="0" dirty="0"/>
              <a:t> </a:t>
            </a:r>
            <a:r>
              <a:rPr lang="es-CL" sz="1400" kern="0" dirty="0" err="1"/>
              <a:t>want</a:t>
            </a:r>
            <a:r>
              <a:rPr lang="es-CL" sz="1400" kern="0" dirty="0"/>
              <a:t> to </a:t>
            </a:r>
            <a:r>
              <a:rPr lang="es-CL" sz="1400" kern="0" dirty="0" err="1"/>
              <a:t>build</a:t>
            </a:r>
            <a:r>
              <a:rPr lang="es-CL" sz="1400" kern="0" dirty="0"/>
              <a:t> and </a:t>
            </a:r>
            <a:r>
              <a:rPr lang="es-CL" sz="1400" kern="0" dirty="0" err="1"/>
              <a:t>repeat</a:t>
            </a:r>
            <a:r>
              <a:rPr lang="es-CL" sz="1400" kern="0" dirty="0"/>
              <a:t> </a:t>
            </a:r>
            <a:r>
              <a:rPr lang="es-CL" sz="1400" kern="0" dirty="0" err="1"/>
              <a:t>steps</a:t>
            </a:r>
            <a:r>
              <a:rPr lang="es-CL" sz="1400" kern="0" dirty="0"/>
              <a:t> 1 and 2.</a:t>
            </a:r>
            <a:endParaRPr lang="en-US" sz="1400" kern="0" dirty="0"/>
          </a:p>
        </p:txBody>
      </p:sp>
      <p:sp>
        <p:nvSpPr>
          <p:cNvPr id="20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3561" y="3905829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  <p:sp>
        <p:nvSpPr>
          <p:cNvPr id="21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683098" y="4991930"/>
            <a:ext cx="7851301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For</a:t>
            </a:r>
            <a:r>
              <a:rPr lang="es-CL" sz="1400" kern="0" dirty="0"/>
              <a:t> a new data </a:t>
            </a:r>
            <a:r>
              <a:rPr lang="es-CL" sz="1400" kern="0" dirty="0" err="1"/>
              <a:t>point</a:t>
            </a:r>
            <a:r>
              <a:rPr lang="es-CL" sz="1400" kern="0" dirty="0"/>
              <a:t>, </a:t>
            </a:r>
            <a:r>
              <a:rPr lang="es-CL" sz="1400" kern="0" dirty="0" err="1"/>
              <a:t>make</a:t>
            </a:r>
            <a:r>
              <a:rPr lang="es-CL" sz="1400" kern="0" dirty="0"/>
              <a:t> </a:t>
            </a:r>
            <a:r>
              <a:rPr lang="es-CL" sz="1400" kern="0" dirty="0" err="1"/>
              <a:t>every</a:t>
            </a:r>
            <a:r>
              <a:rPr lang="es-CL" sz="1400" kern="0" dirty="0"/>
              <a:t> </a:t>
            </a:r>
            <a:r>
              <a:rPr lang="es-CL" sz="1400" kern="0" dirty="0" err="1"/>
              <a:t>tree</a:t>
            </a:r>
            <a:r>
              <a:rPr lang="es-CL" sz="1400" kern="0" dirty="0"/>
              <a:t> </a:t>
            </a:r>
            <a:r>
              <a:rPr lang="es-CL" sz="1400" kern="0" dirty="0" err="1"/>
              <a:t>predict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category</a:t>
            </a:r>
            <a:r>
              <a:rPr lang="es-CL" sz="1400" kern="0" dirty="0"/>
              <a:t> to </a:t>
            </a:r>
            <a:r>
              <a:rPr lang="es-CL" sz="1400" kern="0" dirty="0" err="1"/>
              <a:t>which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data </a:t>
            </a:r>
            <a:r>
              <a:rPr lang="es-CL" sz="1400" kern="0" dirty="0" err="1"/>
              <a:t>point</a:t>
            </a:r>
            <a:r>
              <a:rPr lang="es-CL" sz="1400" kern="0" dirty="0"/>
              <a:t> </a:t>
            </a:r>
            <a:r>
              <a:rPr lang="es-CL" sz="1400" kern="0" dirty="0" err="1"/>
              <a:t>belongs</a:t>
            </a:r>
            <a:r>
              <a:rPr lang="es-CL" sz="1400" kern="0" dirty="0"/>
              <a:t>, and </a:t>
            </a:r>
            <a:r>
              <a:rPr lang="es-CL" sz="1400" kern="0" dirty="0" err="1"/>
              <a:t>assign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new data </a:t>
            </a:r>
            <a:r>
              <a:rPr lang="es-CL" sz="1400" kern="0" dirty="0" err="1"/>
              <a:t>point</a:t>
            </a:r>
            <a:r>
              <a:rPr lang="es-CL" sz="1400" kern="0" dirty="0"/>
              <a:t> to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category</a:t>
            </a:r>
            <a:r>
              <a:rPr lang="es-CL" sz="1400" kern="0" dirty="0"/>
              <a:t> </a:t>
            </a:r>
            <a:r>
              <a:rPr lang="es-CL" sz="1400" kern="0" dirty="0" err="1"/>
              <a:t>that</a:t>
            </a:r>
            <a:r>
              <a:rPr lang="es-CL" sz="1400" kern="0" dirty="0"/>
              <a:t> </a:t>
            </a:r>
            <a:r>
              <a:rPr lang="es-CL" sz="1400" kern="0" dirty="0" err="1"/>
              <a:t>wins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majority</a:t>
            </a:r>
            <a:r>
              <a:rPr lang="es-CL" sz="1400" kern="0" dirty="0"/>
              <a:t> vote</a:t>
            </a:r>
            <a:endParaRPr lang="en-US" sz="1400" kern="0" dirty="0"/>
          </a:p>
        </p:txBody>
      </p:sp>
      <p:sp>
        <p:nvSpPr>
          <p:cNvPr id="22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0" y="4724400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3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6597621" y="2349005"/>
            <a:ext cx="2339410" cy="1556823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Random</a:t>
            </a:r>
            <a:r>
              <a:rPr lang="es-CL" sz="1400" kern="0" dirty="0"/>
              <a:t> </a:t>
            </a:r>
            <a:r>
              <a:rPr lang="es-CL" sz="1400" kern="0" dirty="0" err="1"/>
              <a:t>Forests</a:t>
            </a:r>
            <a:r>
              <a:rPr lang="es-CL" sz="1400" kern="0" dirty="0"/>
              <a:t>, in </a:t>
            </a:r>
            <a:r>
              <a:rPr lang="es-CL" sz="1400" kern="0" dirty="0" err="1"/>
              <a:t>average</a:t>
            </a:r>
            <a:r>
              <a:rPr lang="es-CL" sz="1400" kern="0" dirty="0"/>
              <a:t>, can </a:t>
            </a:r>
            <a:r>
              <a:rPr lang="es-CL" sz="1400" kern="0" dirty="0" err="1"/>
              <a:t>perform</a:t>
            </a:r>
            <a:r>
              <a:rPr lang="es-CL" sz="1400" kern="0" dirty="0"/>
              <a:t> </a:t>
            </a:r>
            <a:r>
              <a:rPr lang="es-CL" sz="1400" kern="0" dirty="0" err="1"/>
              <a:t>very</a:t>
            </a:r>
            <a:r>
              <a:rPr lang="es-CL" sz="1400" kern="0" dirty="0"/>
              <a:t> </a:t>
            </a:r>
            <a:r>
              <a:rPr lang="es-CL" sz="1400" kern="0" dirty="0" err="1"/>
              <a:t>well</a:t>
            </a:r>
            <a:r>
              <a:rPr lang="es-CL" sz="1400" kern="0" dirty="0"/>
              <a:t>, </a:t>
            </a:r>
            <a:r>
              <a:rPr lang="es-CL" sz="1400" kern="0" dirty="0" err="1"/>
              <a:t>leveraging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power</a:t>
            </a:r>
            <a:r>
              <a:rPr lang="es-CL" sz="1400" kern="0" dirty="0"/>
              <a:t> of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crowd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81736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51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588733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Random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Forest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DC9AA11-7573-4A26-9980-FEFD207BE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343025"/>
            <a:ext cx="84296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5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52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588733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Random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Forest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C116925-3391-4506-B333-E331078DD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4" y="1496961"/>
            <a:ext cx="8072469" cy="223684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B449CC7-DB48-4097-84F2-B0B1C40F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4" y="4191000"/>
            <a:ext cx="3965895" cy="1562769"/>
          </a:xfrm>
          <a:prstGeom prst="rect">
            <a:avLst/>
          </a:prstGeom>
        </p:spPr>
      </p:pic>
      <p:sp>
        <p:nvSpPr>
          <p:cNvPr id="12" name="Rectángulo: esquinas redondeadas 4">
            <a:extLst>
              <a:ext uri="{FF2B5EF4-FFF2-40B4-BE49-F238E27FC236}">
                <a16:creationId xmlns:a16="http://schemas.microsoft.com/office/drawing/2014/main" id="{2B5960BD-2CE7-40E9-B3C4-A1AC527DEC8F}"/>
              </a:ext>
            </a:extLst>
          </p:cNvPr>
          <p:cNvSpPr/>
          <p:nvPr/>
        </p:nvSpPr>
        <p:spPr bwMode="auto">
          <a:xfrm>
            <a:off x="4794445" y="4466253"/>
            <a:ext cx="3817577" cy="865239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endParaRPr lang="es-CL" sz="1400" kern="0" dirty="0"/>
          </a:p>
          <a:p>
            <a:r>
              <a:rPr lang="es-CL" sz="1400" kern="0" dirty="0"/>
              <a:t>Is </a:t>
            </a:r>
            <a:r>
              <a:rPr lang="es-CL" sz="1400" kern="0" dirty="0" err="1"/>
              <a:t>it</a:t>
            </a:r>
            <a:r>
              <a:rPr lang="es-CL" sz="1400" kern="0" dirty="0"/>
              <a:t> </a:t>
            </a:r>
            <a:r>
              <a:rPr lang="es-CL" sz="1400" kern="0" dirty="0" err="1"/>
              <a:t>better</a:t>
            </a:r>
            <a:r>
              <a:rPr lang="es-CL" sz="1400" kern="0" dirty="0"/>
              <a:t> </a:t>
            </a:r>
            <a:r>
              <a:rPr lang="es-CL" sz="1400" kern="0" dirty="0" err="1"/>
              <a:t>or</a:t>
            </a:r>
            <a:r>
              <a:rPr lang="es-CL" sz="1400" kern="0" dirty="0"/>
              <a:t> </a:t>
            </a:r>
            <a:r>
              <a:rPr lang="es-CL" sz="1400" kern="0" dirty="0" err="1"/>
              <a:t>worst</a:t>
            </a:r>
            <a:r>
              <a:rPr lang="es-CL" sz="1400" kern="0" dirty="0"/>
              <a:t> </a:t>
            </a:r>
            <a:r>
              <a:rPr lang="es-CL" sz="1400" kern="0" dirty="0" err="1"/>
              <a:t>than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Decision</a:t>
            </a:r>
            <a:r>
              <a:rPr lang="es-CL" sz="1400" kern="0" dirty="0"/>
              <a:t> </a:t>
            </a:r>
            <a:r>
              <a:rPr lang="es-CL" sz="1400" kern="0" dirty="0" err="1"/>
              <a:t>Tree</a:t>
            </a:r>
            <a:r>
              <a:rPr lang="es-CL" sz="1400" kern="0" dirty="0"/>
              <a:t>?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105010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6189A5E-94EE-43B1-A9DA-0E99A69E0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53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5F72C8-85CC-4B85-A8C6-956AF723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8FF58D1E-BF67-41E2-85E5-0ADF9F634988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Random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Forests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FED038E-C0FA-472D-A39A-6A3E98492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59" y="1229271"/>
            <a:ext cx="8072469" cy="49365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3441EE6-B0C2-48C3-A2BF-EB5F018C4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" y="1925103"/>
            <a:ext cx="4651391" cy="33326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EC10632-E40D-4631-BAE3-D494BD517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065" y="1920438"/>
            <a:ext cx="4419600" cy="333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239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54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2AE3B12E-BC7C-4A21-A96C-4CA9E0E76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4" y="572353"/>
            <a:ext cx="8072469" cy="709521"/>
          </a:xfrm>
        </p:spPr>
        <p:txBody>
          <a:bodyPr/>
          <a:lstStyle/>
          <a:p>
            <a:pPr algn="ctr"/>
            <a:r>
              <a:rPr lang="en-US" dirty="0"/>
              <a:t>How to build a model?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8E319B-299B-485A-8D92-8094AD1B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2" y="1784370"/>
            <a:ext cx="7772400" cy="328926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F3A756D-CA4B-4400-9101-167C8F724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4123"/>
            <a:ext cx="9022081" cy="30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8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6694C-9529-4ABB-93EB-B3A13AE2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81" y="533400"/>
            <a:ext cx="8072469" cy="709521"/>
          </a:xfrm>
        </p:spPr>
        <p:txBody>
          <a:bodyPr/>
          <a:lstStyle/>
          <a:p>
            <a:pPr algn="ctr"/>
            <a:r>
              <a:rPr lang="es-CL" dirty="0" err="1"/>
              <a:t>Backward</a:t>
            </a:r>
            <a:r>
              <a:rPr lang="es-CL" dirty="0"/>
              <a:t> </a:t>
            </a:r>
            <a:r>
              <a:rPr lang="es-CL" dirty="0" err="1"/>
              <a:t>Elimination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9656BB6-B946-4B16-BCF7-6056304778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55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21EAEBB-F121-4B57-AEA6-8C383D6AD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Rectángulo: esquinas redondeadas 4">
            <a:extLst>
              <a:ext uri="{FF2B5EF4-FFF2-40B4-BE49-F238E27FC236}">
                <a16:creationId xmlns:a16="http://schemas.microsoft.com/office/drawing/2014/main" id="{83C4BB17-C409-4AC7-90A3-FFAD4A53C830}"/>
              </a:ext>
            </a:extLst>
          </p:cNvPr>
          <p:cNvSpPr/>
          <p:nvPr/>
        </p:nvSpPr>
        <p:spPr bwMode="auto">
          <a:xfrm>
            <a:off x="990600" y="1445590"/>
            <a:ext cx="5943600" cy="47090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Select a significance level to maintain the variable in the model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35B8C4B-695E-45A3-ACBE-D109F14E6919}"/>
              </a:ext>
            </a:extLst>
          </p:cNvPr>
          <p:cNvSpPr/>
          <p:nvPr/>
        </p:nvSpPr>
        <p:spPr>
          <a:xfrm>
            <a:off x="308143" y="1327100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3"/>
                </a:solidFill>
              </a:rPr>
              <a:t>1</a:t>
            </a:r>
            <a:endParaRPr lang="es-E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01E48FC3-F98C-4303-8271-ED3666DB2FCA}"/>
              </a:ext>
            </a:extLst>
          </p:cNvPr>
          <p:cNvSpPr/>
          <p:nvPr/>
        </p:nvSpPr>
        <p:spPr bwMode="auto">
          <a:xfrm>
            <a:off x="3788619" y="2054315"/>
            <a:ext cx="326181" cy="31021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31CC5A-8C87-4890-A8CE-ADEB62E61B4A}"/>
              </a:ext>
            </a:extLst>
          </p:cNvPr>
          <p:cNvSpPr/>
          <p:nvPr/>
        </p:nvSpPr>
        <p:spPr>
          <a:xfrm>
            <a:off x="308143" y="2315662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3"/>
                </a:solidFill>
              </a:rPr>
              <a:t>2</a:t>
            </a:r>
            <a:endParaRPr lang="es-E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13" name="Rectángulo: esquinas redondeadas 4">
            <a:extLst>
              <a:ext uri="{FF2B5EF4-FFF2-40B4-BE49-F238E27FC236}">
                <a16:creationId xmlns:a16="http://schemas.microsoft.com/office/drawing/2014/main" id="{187A293D-ECD4-4A50-8952-B5A5F509BEB2}"/>
              </a:ext>
            </a:extLst>
          </p:cNvPr>
          <p:cNvSpPr/>
          <p:nvPr/>
        </p:nvSpPr>
        <p:spPr bwMode="auto">
          <a:xfrm>
            <a:off x="990600" y="2458764"/>
            <a:ext cx="5943600" cy="47090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Fit the model with all the predictors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373518B-3B86-45C3-A5DE-D399D785368D}"/>
              </a:ext>
            </a:extLst>
          </p:cNvPr>
          <p:cNvSpPr/>
          <p:nvPr/>
        </p:nvSpPr>
        <p:spPr>
          <a:xfrm>
            <a:off x="308143" y="3511287"/>
            <a:ext cx="4411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3"/>
                </a:solidFill>
                <a:effectLst/>
              </a:rPr>
              <a:t>3</a:t>
            </a: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45A567C3-9B5D-4C3E-953A-51392D8D0D04}"/>
              </a:ext>
            </a:extLst>
          </p:cNvPr>
          <p:cNvSpPr/>
          <p:nvPr/>
        </p:nvSpPr>
        <p:spPr bwMode="auto">
          <a:xfrm>
            <a:off x="3788618" y="3023548"/>
            <a:ext cx="326181" cy="31021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Rectángulo: esquinas redondeadas 4">
            <a:extLst>
              <a:ext uri="{FF2B5EF4-FFF2-40B4-BE49-F238E27FC236}">
                <a16:creationId xmlns:a16="http://schemas.microsoft.com/office/drawing/2014/main" id="{58FDC51C-2798-44B5-AF5F-CEF2A518DB9A}"/>
              </a:ext>
            </a:extLst>
          </p:cNvPr>
          <p:cNvSpPr/>
          <p:nvPr/>
        </p:nvSpPr>
        <p:spPr bwMode="auto">
          <a:xfrm>
            <a:off x="969884" y="3409972"/>
            <a:ext cx="7107316" cy="780669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Consider the predictor with the </a:t>
            </a:r>
            <a:r>
              <a:rPr lang="en-US" sz="1600" b="1" kern="0" dirty="0"/>
              <a:t>highest</a:t>
            </a:r>
            <a:r>
              <a:rPr lang="en-US" sz="1600" kern="0" dirty="0"/>
              <a:t> P-value. Only if P-value is over SL, go to step 4. Otherwise the model is finished.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FF397D82-F882-45A4-94D3-FBE8468CD80E}"/>
              </a:ext>
            </a:extLst>
          </p:cNvPr>
          <p:cNvSpPr/>
          <p:nvPr/>
        </p:nvSpPr>
        <p:spPr bwMode="auto">
          <a:xfrm>
            <a:off x="3799309" y="4285557"/>
            <a:ext cx="326181" cy="31021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A9F00D2-BBE7-436E-9AE4-6FE1369BF955}"/>
              </a:ext>
            </a:extLst>
          </p:cNvPr>
          <p:cNvSpPr/>
          <p:nvPr/>
        </p:nvSpPr>
        <p:spPr>
          <a:xfrm>
            <a:off x="2514600" y="4595767"/>
            <a:ext cx="22711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3"/>
                </a:solidFill>
                <a:effectLst/>
              </a:rPr>
              <a:t>4</a:t>
            </a:r>
          </a:p>
        </p:txBody>
      </p:sp>
      <p:sp>
        <p:nvSpPr>
          <p:cNvPr id="19" name="Rectángulo: esquinas redondeadas 4">
            <a:extLst>
              <a:ext uri="{FF2B5EF4-FFF2-40B4-BE49-F238E27FC236}">
                <a16:creationId xmlns:a16="http://schemas.microsoft.com/office/drawing/2014/main" id="{54DEB7CE-F0B2-4759-BFB0-4A2F127EDA3E}"/>
              </a:ext>
            </a:extLst>
          </p:cNvPr>
          <p:cNvSpPr/>
          <p:nvPr/>
        </p:nvSpPr>
        <p:spPr bwMode="auto">
          <a:xfrm>
            <a:off x="3124200" y="4690683"/>
            <a:ext cx="2286000" cy="47090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Remove the predictor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A95FEC81-75AF-4883-8E17-475CEEA6F713}"/>
              </a:ext>
            </a:extLst>
          </p:cNvPr>
          <p:cNvSpPr/>
          <p:nvPr/>
        </p:nvSpPr>
        <p:spPr bwMode="auto">
          <a:xfrm>
            <a:off x="3788617" y="5257305"/>
            <a:ext cx="326181" cy="31021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Rectángulo: esquinas redondeadas 4">
            <a:extLst>
              <a:ext uri="{FF2B5EF4-FFF2-40B4-BE49-F238E27FC236}">
                <a16:creationId xmlns:a16="http://schemas.microsoft.com/office/drawing/2014/main" id="{F7BBFD22-3D19-4965-8D31-78090698CEEA}"/>
              </a:ext>
            </a:extLst>
          </p:cNvPr>
          <p:cNvSpPr/>
          <p:nvPr/>
        </p:nvSpPr>
        <p:spPr bwMode="auto">
          <a:xfrm>
            <a:off x="2628157" y="5684117"/>
            <a:ext cx="3429002" cy="47090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Fit the model without the variable</a:t>
            </a:r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801B0B1-0FC1-407E-9046-4E5DAC840BC6}"/>
              </a:ext>
            </a:extLst>
          </p:cNvPr>
          <p:cNvSpPr/>
          <p:nvPr/>
        </p:nvSpPr>
        <p:spPr>
          <a:xfrm>
            <a:off x="2133600" y="5550976"/>
            <a:ext cx="22711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3"/>
                </a:solidFill>
                <a:effectLst/>
              </a:rPr>
              <a:t>5</a:t>
            </a:r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9A8AEA02-2A85-4E4E-AD06-D33CFA189300}"/>
              </a:ext>
            </a:extLst>
          </p:cNvPr>
          <p:cNvSpPr/>
          <p:nvPr/>
        </p:nvSpPr>
        <p:spPr bwMode="auto">
          <a:xfrm rot="19155025" flipV="1">
            <a:off x="1194006" y="4199175"/>
            <a:ext cx="326181" cy="1590889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426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2" grpId="0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/>
      <p:bldP spid="2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6694C-9529-4ABB-93EB-B3A13AE2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81" y="533400"/>
            <a:ext cx="8072469" cy="709521"/>
          </a:xfrm>
        </p:spPr>
        <p:txBody>
          <a:bodyPr/>
          <a:lstStyle/>
          <a:p>
            <a:pPr algn="ctr"/>
            <a:r>
              <a:rPr lang="es-CL" dirty="0"/>
              <a:t>Forward </a:t>
            </a:r>
            <a:r>
              <a:rPr lang="es-CL" dirty="0" err="1"/>
              <a:t>Selection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9656BB6-B946-4B16-BCF7-6056304778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56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21EAEBB-F121-4B57-AEA6-8C383D6AD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Rectángulo: esquinas redondeadas 4">
            <a:extLst>
              <a:ext uri="{FF2B5EF4-FFF2-40B4-BE49-F238E27FC236}">
                <a16:creationId xmlns:a16="http://schemas.microsoft.com/office/drawing/2014/main" id="{83C4BB17-C409-4AC7-90A3-FFAD4A53C830}"/>
              </a:ext>
            </a:extLst>
          </p:cNvPr>
          <p:cNvSpPr/>
          <p:nvPr/>
        </p:nvSpPr>
        <p:spPr bwMode="auto">
          <a:xfrm>
            <a:off x="990600" y="1445590"/>
            <a:ext cx="5943600" cy="47090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Select a significance level to enter a variable in the model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35B8C4B-695E-45A3-ACBE-D109F14E6919}"/>
              </a:ext>
            </a:extLst>
          </p:cNvPr>
          <p:cNvSpPr/>
          <p:nvPr/>
        </p:nvSpPr>
        <p:spPr>
          <a:xfrm>
            <a:off x="308143" y="1327100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4"/>
                </a:solidFill>
              </a:rPr>
              <a:t>1</a:t>
            </a:r>
            <a:endParaRPr lang="es-E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01E48FC3-F98C-4303-8271-ED3666DB2FCA}"/>
              </a:ext>
            </a:extLst>
          </p:cNvPr>
          <p:cNvSpPr/>
          <p:nvPr/>
        </p:nvSpPr>
        <p:spPr bwMode="auto">
          <a:xfrm>
            <a:off x="3788619" y="2054315"/>
            <a:ext cx="326181" cy="31021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31CC5A-8C87-4890-A8CE-ADEB62E61B4A}"/>
              </a:ext>
            </a:extLst>
          </p:cNvPr>
          <p:cNvSpPr/>
          <p:nvPr/>
        </p:nvSpPr>
        <p:spPr>
          <a:xfrm>
            <a:off x="308143" y="2315662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4"/>
                </a:solidFill>
              </a:rPr>
              <a:t>2</a:t>
            </a:r>
            <a:endParaRPr lang="es-E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13" name="Rectángulo: esquinas redondeadas 4">
            <a:extLst>
              <a:ext uri="{FF2B5EF4-FFF2-40B4-BE49-F238E27FC236}">
                <a16:creationId xmlns:a16="http://schemas.microsoft.com/office/drawing/2014/main" id="{187A293D-ECD4-4A50-8952-B5A5F509BEB2}"/>
              </a:ext>
            </a:extLst>
          </p:cNvPr>
          <p:cNvSpPr/>
          <p:nvPr/>
        </p:nvSpPr>
        <p:spPr bwMode="auto">
          <a:xfrm>
            <a:off x="990600" y="2458764"/>
            <a:ext cx="7696200" cy="47090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Fit all Simple Linear Regression Models and select the one with the lowest P-value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373518B-3B86-45C3-A5DE-D399D785368D}"/>
              </a:ext>
            </a:extLst>
          </p:cNvPr>
          <p:cNvSpPr/>
          <p:nvPr/>
        </p:nvSpPr>
        <p:spPr>
          <a:xfrm>
            <a:off x="308143" y="3511287"/>
            <a:ext cx="4411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4"/>
                </a:solidFill>
                <a:effectLst/>
              </a:rPr>
              <a:t>3</a:t>
            </a: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45A567C3-9B5D-4C3E-953A-51392D8D0D04}"/>
              </a:ext>
            </a:extLst>
          </p:cNvPr>
          <p:cNvSpPr/>
          <p:nvPr/>
        </p:nvSpPr>
        <p:spPr bwMode="auto">
          <a:xfrm>
            <a:off x="3788618" y="3023548"/>
            <a:ext cx="326181" cy="31021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Rectángulo: esquinas redondeadas 4">
            <a:extLst>
              <a:ext uri="{FF2B5EF4-FFF2-40B4-BE49-F238E27FC236}">
                <a16:creationId xmlns:a16="http://schemas.microsoft.com/office/drawing/2014/main" id="{58FDC51C-2798-44B5-AF5F-CEF2A518DB9A}"/>
              </a:ext>
            </a:extLst>
          </p:cNvPr>
          <p:cNvSpPr/>
          <p:nvPr/>
        </p:nvSpPr>
        <p:spPr bwMode="auto">
          <a:xfrm>
            <a:off x="969884" y="3409972"/>
            <a:ext cx="7107316" cy="780669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Keep this variable and fit all the possible models with one extra predictor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FF397D82-F882-45A4-94D3-FBE8468CD80E}"/>
              </a:ext>
            </a:extLst>
          </p:cNvPr>
          <p:cNvSpPr/>
          <p:nvPr/>
        </p:nvSpPr>
        <p:spPr bwMode="auto">
          <a:xfrm>
            <a:off x="3799309" y="4285557"/>
            <a:ext cx="326181" cy="31021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A9F00D2-BBE7-436E-9AE4-6FE1369BF955}"/>
              </a:ext>
            </a:extLst>
          </p:cNvPr>
          <p:cNvSpPr/>
          <p:nvPr/>
        </p:nvSpPr>
        <p:spPr>
          <a:xfrm>
            <a:off x="1257568" y="4817567"/>
            <a:ext cx="22711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4"/>
                </a:solidFill>
                <a:effectLst/>
              </a:rPr>
              <a:t>4</a:t>
            </a:r>
          </a:p>
        </p:txBody>
      </p:sp>
      <p:sp>
        <p:nvSpPr>
          <p:cNvPr id="19" name="Rectángulo: esquinas redondeadas 4">
            <a:extLst>
              <a:ext uri="{FF2B5EF4-FFF2-40B4-BE49-F238E27FC236}">
                <a16:creationId xmlns:a16="http://schemas.microsoft.com/office/drawing/2014/main" id="{54DEB7CE-F0B2-4759-BFB0-4A2F127EDA3E}"/>
              </a:ext>
            </a:extLst>
          </p:cNvPr>
          <p:cNvSpPr/>
          <p:nvPr/>
        </p:nvSpPr>
        <p:spPr bwMode="auto">
          <a:xfrm>
            <a:off x="1796246" y="4723379"/>
            <a:ext cx="6073736" cy="1074435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Consider the predictor with the </a:t>
            </a:r>
            <a:r>
              <a:rPr lang="en-US" sz="1600" b="1" kern="0" dirty="0"/>
              <a:t>lowest</a:t>
            </a:r>
            <a:r>
              <a:rPr lang="en-US" sz="1600" kern="0" dirty="0"/>
              <a:t> P-value. Only if P-value is under SL, go to step 3. Otherwise the model is finished.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9A8AEA02-2A85-4E4E-AD06-D33CFA189300}"/>
              </a:ext>
            </a:extLst>
          </p:cNvPr>
          <p:cNvSpPr/>
          <p:nvPr/>
        </p:nvSpPr>
        <p:spPr bwMode="auto">
          <a:xfrm rot="19439525" flipV="1">
            <a:off x="773552" y="4063319"/>
            <a:ext cx="362087" cy="95060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6493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2" grpId="0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6694C-9529-4ABB-93EB-B3A13AE2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81" y="533400"/>
            <a:ext cx="8072469" cy="709521"/>
          </a:xfrm>
        </p:spPr>
        <p:txBody>
          <a:bodyPr/>
          <a:lstStyle/>
          <a:p>
            <a:pPr algn="ctr"/>
            <a:r>
              <a:rPr lang="es-CL" dirty="0" err="1"/>
              <a:t>Stepwise</a:t>
            </a:r>
            <a:r>
              <a:rPr lang="es-CL" dirty="0"/>
              <a:t> </a:t>
            </a:r>
            <a:r>
              <a:rPr lang="es-CL" dirty="0" err="1"/>
              <a:t>Selection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9656BB6-B946-4B16-BCF7-6056304778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57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21EAEBB-F121-4B57-AEA6-8C383D6AD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Rectángulo: esquinas redondeadas 4">
            <a:extLst>
              <a:ext uri="{FF2B5EF4-FFF2-40B4-BE49-F238E27FC236}">
                <a16:creationId xmlns:a16="http://schemas.microsoft.com/office/drawing/2014/main" id="{83C4BB17-C409-4AC7-90A3-FFAD4A53C830}"/>
              </a:ext>
            </a:extLst>
          </p:cNvPr>
          <p:cNvSpPr/>
          <p:nvPr/>
        </p:nvSpPr>
        <p:spPr bwMode="auto">
          <a:xfrm>
            <a:off x="990600" y="1445590"/>
            <a:ext cx="6553200" cy="47090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Select a SL to enter a variable in the model and also a SL to stay 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01E48FC3-F98C-4303-8271-ED3666DB2FCA}"/>
              </a:ext>
            </a:extLst>
          </p:cNvPr>
          <p:cNvSpPr/>
          <p:nvPr/>
        </p:nvSpPr>
        <p:spPr bwMode="auto">
          <a:xfrm>
            <a:off x="3788619" y="2054315"/>
            <a:ext cx="326181" cy="31021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31CC5A-8C87-4890-A8CE-ADEB62E61B4A}"/>
              </a:ext>
            </a:extLst>
          </p:cNvPr>
          <p:cNvSpPr/>
          <p:nvPr/>
        </p:nvSpPr>
        <p:spPr>
          <a:xfrm>
            <a:off x="308143" y="2315662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s-E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Rectángulo: esquinas redondeadas 4">
            <a:extLst>
              <a:ext uri="{FF2B5EF4-FFF2-40B4-BE49-F238E27FC236}">
                <a16:creationId xmlns:a16="http://schemas.microsoft.com/office/drawing/2014/main" id="{187A293D-ECD4-4A50-8952-B5A5F509BEB2}"/>
              </a:ext>
            </a:extLst>
          </p:cNvPr>
          <p:cNvSpPr/>
          <p:nvPr/>
        </p:nvSpPr>
        <p:spPr bwMode="auto">
          <a:xfrm>
            <a:off x="990599" y="2458764"/>
            <a:ext cx="7845257" cy="47090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Perform the next step of forward selection (New variables will need a P-Value &lt; SL)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373518B-3B86-45C3-A5DE-D399D785368D}"/>
              </a:ext>
            </a:extLst>
          </p:cNvPr>
          <p:cNvSpPr/>
          <p:nvPr/>
        </p:nvSpPr>
        <p:spPr>
          <a:xfrm>
            <a:off x="1651300" y="3447363"/>
            <a:ext cx="4411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45A567C3-9B5D-4C3E-953A-51392D8D0D04}"/>
              </a:ext>
            </a:extLst>
          </p:cNvPr>
          <p:cNvSpPr/>
          <p:nvPr/>
        </p:nvSpPr>
        <p:spPr bwMode="auto">
          <a:xfrm>
            <a:off x="3788618" y="3023548"/>
            <a:ext cx="326181" cy="31021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Rectángulo: esquinas redondeadas 4">
            <a:extLst>
              <a:ext uri="{FF2B5EF4-FFF2-40B4-BE49-F238E27FC236}">
                <a16:creationId xmlns:a16="http://schemas.microsoft.com/office/drawing/2014/main" id="{58FDC51C-2798-44B5-AF5F-CEF2A518DB9A}"/>
              </a:ext>
            </a:extLst>
          </p:cNvPr>
          <p:cNvSpPr/>
          <p:nvPr/>
        </p:nvSpPr>
        <p:spPr bwMode="auto">
          <a:xfrm>
            <a:off x="2422456" y="3419323"/>
            <a:ext cx="4821316" cy="780669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Perform all the steps of Backward Elimination (Old variables will need a P-Value &gt; SL to stay)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FF397D82-F882-45A4-94D3-FBE8468CD80E}"/>
              </a:ext>
            </a:extLst>
          </p:cNvPr>
          <p:cNvSpPr/>
          <p:nvPr/>
        </p:nvSpPr>
        <p:spPr bwMode="auto">
          <a:xfrm>
            <a:off x="3799309" y="4285557"/>
            <a:ext cx="326181" cy="31021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A9F00D2-BBE7-436E-9AE4-6FE1369BF955}"/>
              </a:ext>
            </a:extLst>
          </p:cNvPr>
          <p:cNvSpPr/>
          <p:nvPr/>
        </p:nvSpPr>
        <p:spPr>
          <a:xfrm>
            <a:off x="1274018" y="4664431"/>
            <a:ext cx="22711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</a:t>
            </a:r>
          </a:p>
        </p:txBody>
      </p:sp>
      <p:sp>
        <p:nvSpPr>
          <p:cNvPr id="19" name="Rectángulo: esquinas redondeadas 4">
            <a:extLst>
              <a:ext uri="{FF2B5EF4-FFF2-40B4-BE49-F238E27FC236}">
                <a16:creationId xmlns:a16="http://schemas.microsoft.com/office/drawing/2014/main" id="{54DEB7CE-F0B2-4759-BFB0-4A2F127EDA3E}"/>
              </a:ext>
            </a:extLst>
          </p:cNvPr>
          <p:cNvSpPr/>
          <p:nvPr/>
        </p:nvSpPr>
        <p:spPr bwMode="auto">
          <a:xfrm>
            <a:off x="1796246" y="4723379"/>
            <a:ext cx="6073736" cy="64633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No new variables can enter and no old variables can exit 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9A8AEA02-2A85-4E4E-AD06-D33CFA189300}"/>
              </a:ext>
            </a:extLst>
          </p:cNvPr>
          <p:cNvSpPr/>
          <p:nvPr/>
        </p:nvSpPr>
        <p:spPr bwMode="auto">
          <a:xfrm rot="18328025" flipV="1">
            <a:off x="977287" y="2877391"/>
            <a:ext cx="261731" cy="954398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68BEC879-D26E-4EE8-8571-D63E3CBEF2DA}"/>
              </a:ext>
            </a:extLst>
          </p:cNvPr>
          <p:cNvSpPr/>
          <p:nvPr/>
        </p:nvSpPr>
        <p:spPr bwMode="auto">
          <a:xfrm>
            <a:off x="3800454" y="5440738"/>
            <a:ext cx="326181" cy="31021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Rectángulo: esquinas redondeadas 4">
            <a:extLst>
              <a:ext uri="{FF2B5EF4-FFF2-40B4-BE49-F238E27FC236}">
                <a16:creationId xmlns:a16="http://schemas.microsoft.com/office/drawing/2014/main" id="{64556BC6-CC6B-4EB3-8F90-34B6D52790FF}"/>
              </a:ext>
            </a:extLst>
          </p:cNvPr>
          <p:cNvSpPr/>
          <p:nvPr/>
        </p:nvSpPr>
        <p:spPr bwMode="auto">
          <a:xfrm>
            <a:off x="2835590" y="5782349"/>
            <a:ext cx="2253617" cy="513844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The model is ready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724E2CC-4870-4337-8C9F-FAADB2E27BDD}"/>
              </a:ext>
            </a:extLst>
          </p:cNvPr>
          <p:cNvSpPr/>
          <p:nvPr/>
        </p:nvSpPr>
        <p:spPr>
          <a:xfrm>
            <a:off x="322569" y="1317945"/>
            <a:ext cx="4411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23" name="Rectángulo: esquinas redondeadas 4">
            <a:extLst>
              <a:ext uri="{FF2B5EF4-FFF2-40B4-BE49-F238E27FC236}">
                <a16:creationId xmlns:a16="http://schemas.microsoft.com/office/drawing/2014/main" id="{530557A9-07CB-4A8A-BA6E-89840BDE5569}"/>
              </a:ext>
            </a:extLst>
          </p:cNvPr>
          <p:cNvSpPr/>
          <p:nvPr/>
        </p:nvSpPr>
        <p:spPr bwMode="auto">
          <a:xfrm>
            <a:off x="5436185" y="5513238"/>
            <a:ext cx="3200400" cy="728757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What is AIC?</a:t>
            </a:r>
          </a:p>
          <a:p>
            <a:pPr algn="just"/>
            <a:r>
              <a:rPr lang="en-US" sz="1600" kern="0" dirty="0"/>
              <a:t>And BIC?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1899896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7" grpId="0" animBg="1"/>
      <p:bldP spid="20" grpId="0" animBg="1"/>
      <p:bldP spid="21" grpId="0" animBg="1"/>
      <p:bldP spid="22" grpId="0"/>
      <p:bldP spid="2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AB11E1-93EA-42B1-9A68-9B0FF2D2DF95}" type="slidenum">
              <a:rPr lang="en-US" smtClean="0"/>
              <a:t>58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4880" y="762000"/>
            <a:ext cx="859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dirty="0">
                <a:solidFill>
                  <a:srgbClr val="EE2653"/>
                </a:solidFill>
                <a:latin typeface="+mj-lt"/>
              </a:rPr>
              <a:t>Enjoy Machine Learning </a:t>
            </a:r>
          </a:p>
          <a:p>
            <a:pPr algn="l"/>
            <a:r>
              <a:rPr lang="en-US" sz="5400" dirty="0">
                <a:solidFill>
                  <a:srgbClr val="EE2653"/>
                </a:solidFill>
                <a:latin typeface="+mj-lt"/>
              </a:rPr>
              <a:t>				;)</a:t>
            </a:r>
          </a:p>
        </p:txBody>
      </p:sp>
      <p:pic>
        <p:nvPicPr>
          <p:cNvPr id="24578" name="Picture 2" descr="Related image">
            <a:extLst>
              <a:ext uri="{FF2B5EF4-FFF2-40B4-BE49-F238E27FC236}">
                <a16:creationId xmlns:a16="http://schemas.microsoft.com/office/drawing/2014/main" id="{77DD4E2E-978D-4034-AA8C-08B2FC92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479076"/>
            <a:ext cx="6096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47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©2020 </a:t>
            </a:r>
            <a:r>
              <a:rPr lang="en-US" dirty="0" err="1"/>
              <a:t>Evalueserve</a:t>
            </a:r>
            <a:r>
              <a:rPr lang="en-US" dirty="0"/>
              <a:t>. All rights reserved.</a:t>
            </a:r>
            <a:endParaRPr lang="en-GB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2"/>
          </p:nvPr>
        </p:nvSpPr>
        <p:spPr>
          <a:xfrm>
            <a:off x="539556" y="1429643"/>
            <a:ext cx="7876475" cy="1103287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In the Python tutorials, there is required a basic understanding of some concepts, as this is an Object-Oriented programming language. The concepts are classes, objects and methods.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6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395346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Introduction</a:t>
            </a:r>
            <a:endParaRPr lang="es-CL" kern="0" dirty="0">
              <a:solidFill>
                <a:srgbClr val="EE2653"/>
              </a:solidFill>
              <a:latin typeface="Arial" panose="020B0604020202020204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For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Python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Learners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15362" name="Picture 2" descr="Image result for house construction plans">
            <a:extLst>
              <a:ext uri="{FF2B5EF4-FFF2-40B4-BE49-F238E27FC236}">
                <a16:creationId xmlns:a16="http://schemas.microsoft.com/office/drawing/2014/main" id="{BA046BF5-94F4-4C43-8A48-C0C6F93D6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063156"/>
            <a:ext cx="1905000" cy="136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C31F290-F919-46C4-8971-A9752B080EBB}"/>
              </a:ext>
            </a:extLst>
          </p:cNvPr>
          <p:cNvSpPr txBox="1"/>
          <p:nvPr/>
        </p:nvSpPr>
        <p:spPr>
          <a:xfrm>
            <a:off x="457200" y="2502890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class is the model of something we want to build (a house construction plan, for example).  </a:t>
            </a:r>
          </a:p>
          <a:p>
            <a:pPr algn="l"/>
            <a:endParaRPr lang="en-US" sz="1200" dirty="0">
              <a:latin typeface="+mj-lt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0CA50BD-9752-4878-AF4E-A6804E8FFEC3}"/>
              </a:ext>
            </a:extLst>
          </p:cNvPr>
          <p:cNvSpPr txBox="1"/>
          <p:nvPr/>
        </p:nvSpPr>
        <p:spPr>
          <a:xfrm>
            <a:off x="457200" y="3533171"/>
            <a:ext cx="425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 Object is described as an instance of the Class, as it follows its instructions. So then, can we have many objects from the same Class?</a:t>
            </a:r>
          </a:p>
          <a:p>
            <a:pPr algn="l"/>
            <a:endParaRPr lang="en-US" sz="1200" dirty="0">
              <a:latin typeface="+mj-lt"/>
            </a:endParaRPr>
          </a:p>
        </p:txBody>
      </p:sp>
      <p:pic>
        <p:nvPicPr>
          <p:cNvPr id="15364" name="Picture 4" descr="Image result for house">
            <a:extLst>
              <a:ext uri="{FF2B5EF4-FFF2-40B4-BE49-F238E27FC236}">
                <a16:creationId xmlns:a16="http://schemas.microsoft.com/office/drawing/2014/main" id="{30525793-65FB-4E63-B50B-D65DDF673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861" y="3490190"/>
            <a:ext cx="1637620" cy="10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54264E8-EFD6-4B5A-923F-760728390A6E}"/>
              </a:ext>
            </a:extLst>
          </p:cNvPr>
          <p:cNvSpPr txBox="1"/>
          <p:nvPr/>
        </p:nvSpPr>
        <p:spPr>
          <a:xfrm>
            <a:off x="457200" y="4719052"/>
            <a:ext cx="4800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method is a tool we can use in an object to complete a specific action (open the main door of the house when a guess is coming). Also, it can be seen as a function that is applied onto the object, get a specific item and return something else.</a:t>
            </a:r>
          </a:p>
          <a:p>
            <a:pPr algn="l"/>
            <a:endParaRPr lang="en-US" sz="1200" dirty="0">
              <a:latin typeface="+mj-lt"/>
            </a:endParaRPr>
          </a:p>
        </p:txBody>
      </p:sp>
      <p:pic>
        <p:nvPicPr>
          <p:cNvPr id="15366" name="Picture 6" descr="Image result for open a door">
            <a:extLst>
              <a:ext uri="{FF2B5EF4-FFF2-40B4-BE49-F238E27FC236}">
                <a16:creationId xmlns:a16="http://schemas.microsoft.com/office/drawing/2014/main" id="{8B64B6CC-8318-43EB-93D5-935FB7342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899" y="4750144"/>
            <a:ext cx="1675585" cy="125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25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E2653"/>
                </a:solidFill>
              </a:rPr>
              <a:t>Importing the libraries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7</a:t>
            </a:fld>
            <a:r>
              <a:rPr lang="en-GB" dirty="0"/>
              <a:t> /  evalueserve.com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©2020 </a:t>
            </a:r>
            <a:r>
              <a:rPr lang="en-US" dirty="0" err="1"/>
              <a:t>Evalueserve</a:t>
            </a:r>
            <a:r>
              <a:rPr lang="en-US" dirty="0"/>
              <a:t>. All rights reserved.</a:t>
            </a:r>
            <a:endParaRPr lang="en-GB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295A3F4-6A5A-40B8-8BA6-68B6CE7A0A89}"/>
              </a:ext>
            </a:extLst>
          </p:cNvPr>
          <p:cNvSpPr txBox="1">
            <a:spLocks/>
          </p:cNvSpPr>
          <p:nvPr/>
        </p:nvSpPr>
        <p:spPr>
          <a:xfrm>
            <a:off x="544880" y="1349756"/>
            <a:ext cx="3644901" cy="762000"/>
          </a:xfrm>
          <a:prstGeom prst="rect">
            <a:avLst/>
          </a:prstGeom>
        </p:spPr>
        <p:txBody>
          <a:bodyPr vert="horz" lIns="0" tIns="40106" rIns="0" bIns="40106" rtlCol="0">
            <a:normAutofit/>
          </a:bodyPr>
          <a:lstStyle>
            <a:lvl1pPr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defRPr sz="1200">
                <a:solidFill>
                  <a:srgbClr val="47254B"/>
                </a:solidFill>
                <a:latin typeface="+mn-lt"/>
                <a:ea typeface="+mn-ea"/>
                <a:cs typeface="+mn-cs"/>
              </a:defRPr>
            </a:lvl1pPr>
            <a:lvl2pPr marL="200528" indent="-200528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01056" indent="-200528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3pPr>
            <a:lvl4pPr marL="604369" indent="-199136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  <a:latin typeface="+mn-lt"/>
              </a:defRPr>
            </a:lvl4pPr>
            <a:lvl5pPr marL="802112" indent="-197743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999854" indent="-197743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1485781" indent="-147627" algn="l" rtl="0" eaLnBrk="1" fontAlgn="base" hangingPunct="1">
              <a:spcBef>
                <a:spcPct val="5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1942945" indent="-147627" algn="l" rtl="0" eaLnBrk="1" fontAlgn="base" hangingPunct="1">
              <a:spcBef>
                <a:spcPct val="5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2400109" indent="-147627" algn="l" rtl="0" eaLnBrk="1" fontAlgn="base" hangingPunct="1">
              <a:spcBef>
                <a:spcPct val="5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400" kern="0" dirty="0"/>
              <a:t>We’ll need the following libraries:</a:t>
            </a:r>
          </a:p>
          <a:p>
            <a:r>
              <a:rPr lang="en-US" kern="0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7F408F4-5A44-4431-B3C8-7D34024AB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489988"/>
            <a:ext cx="3962400" cy="1599528"/>
          </a:xfrm>
          <a:prstGeom prst="rect">
            <a:avLst/>
          </a:prstGeom>
        </p:spPr>
      </p:pic>
      <p:sp>
        <p:nvSpPr>
          <p:cNvPr id="12" name="Rectángulo: esquinas redondeadas 4">
            <a:extLst>
              <a:ext uri="{FF2B5EF4-FFF2-40B4-BE49-F238E27FC236}">
                <a16:creationId xmlns:a16="http://schemas.microsoft.com/office/drawing/2014/main" id="{B49F0AFD-BD4B-4582-90B9-DF91F7454748}"/>
              </a:ext>
            </a:extLst>
          </p:cNvPr>
          <p:cNvSpPr/>
          <p:nvPr/>
        </p:nvSpPr>
        <p:spPr bwMode="auto">
          <a:xfrm>
            <a:off x="539554" y="2111756"/>
            <a:ext cx="6678058" cy="213192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r>
              <a:rPr lang="en-US" sz="1400" b="1" dirty="0"/>
              <a:t>Python libraries for pre-processing: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 err="1"/>
              <a:t>Numpy</a:t>
            </a:r>
            <a:r>
              <a:rPr lang="en-US" sz="1400" kern="0" dirty="0"/>
              <a:t>: Mathematics library. Useful for making calculations.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 err="1"/>
              <a:t>Pyplot</a:t>
            </a:r>
            <a:r>
              <a:rPr lang="en-US" sz="1400" kern="0" dirty="0"/>
              <a:t>: Sub-library of matplotlib. Useful for plotting nice charts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/>
              <a:t>Pandas: Most famous library for importing and managing datasets. </a:t>
            </a:r>
          </a:p>
        </p:txBody>
      </p:sp>
    </p:spTree>
    <p:extLst>
      <p:ext uri="{BB962C8B-B14F-4D97-AF65-F5344CB8AC3E}">
        <p14:creationId xmlns:p14="http://schemas.microsoft.com/office/powerpoint/2010/main" val="29271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E2653"/>
                </a:solidFill>
              </a:rPr>
              <a:t>Importing the Dataset</a:t>
            </a:r>
            <a:br>
              <a:rPr lang="en-US" dirty="0">
                <a:solidFill>
                  <a:srgbClr val="EE2653"/>
                </a:solidFill>
              </a:rPr>
            </a:br>
            <a:endParaRPr lang="en-US" dirty="0">
              <a:solidFill>
                <a:srgbClr val="EE2653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8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©2020 </a:t>
            </a:r>
            <a:r>
              <a:rPr lang="en-US" dirty="0" err="1"/>
              <a:t>Evalueserve</a:t>
            </a:r>
            <a:r>
              <a:rPr lang="en-US" dirty="0"/>
              <a:t>. All rights reserved.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2CFE30-5B1A-4DBB-AEC2-9E53599CE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395" y="3690112"/>
            <a:ext cx="3195033" cy="254793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572A035-D5C5-44E1-A325-17D7D683B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668617"/>
            <a:ext cx="3476625" cy="885825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7311ED9-7934-423A-B631-9DC2BD27E7D4}"/>
              </a:ext>
            </a:extLst>
          </p:cNvPr>
          <p:cNvSpPr txBox="1">
            <a:spLocks/>
          </p:cNvSpPr>
          <p:nvPr/>
        </p:nvSpPr>
        <p:spPr>
          <a:xfrm>
            <a:off x="539554" y="1142999"/>
            <a:ext cx="8072470" cy="1676401"/>
          </a:xfrm>
          <a:prstGeom prst="rect">
            <a:avLst/>
          </a:prstGeom>
        </p:spPr>
        <p:txBody>
          <a:bodyPr vert="horz" lIns="0" tIns="40096" rIns="0" bIns="40096" rtlCol="0">
            <a:normAutofit/>
          </a:bodyPr>
          <a:lstStyle>
            <a:lvl1pPr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97695" indent="-200480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rgbClr val="47254B"/>
              </a:buClr>
              <a:buSzPct val="100000"/>
              <a:buFont typeface="Arial" panose="020B0604020202020204" pitchFamily="34" charset="0"/>
              <a:buChar char="•"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400960" indent="-200480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rgbClr val="47254B"/>
              </a:buClr>
              <a:buSzPct val="100000"/>
              <a:buFont typeface="Arial" panose="020B0604020202020204" pitchFamily="34" charset="0"/>
              <a:buChar char="–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604225" indent="-199088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rgbClr val="47254B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801920" indent="-197695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rgbClr val="47254B"/>
              </a:buClr>
              <a:buSzPct val="100000"/>
              <a:buFont typeface="Arial" panose="020B0604020202020204" pitchFamily="34" charset="0"/>
              <a:buChar char="–"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  <a:lvl6pPr marL="999616" indent="-197695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rgbClr val="47254B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1485426" indent="-147592" algn="l" rtl="0" eaLnBrk="1" fontAlgn="base" hangingPunct="1">
              <a:spcBef>
                <a:spcPct val="5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1942480" indent="-147592" algn="l" rtl="0" eaLnBrk="1" fontAlgn="base" hangingPunct="1">
              <a:spcBef>
                <a:spcPct val="5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2399534" indent="-147592" algn="l" rtl="0" eaLnBrk="1" fontAlgn="base" hangingPunct="1">
              <a:spcBef>
                <a:spcPct val="5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1400" kern="0" dirty="0"/>
              <a:t>For python, we import the csv file. Then, we standardize it at our convenience (in this case, as arrays for the dependent and independent variables).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/>
              <a:t>”pd” is the pandas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 err="1"/>
              <a:t>iloc</a:t>
            </a:r>
            <a:r>
              <a:rPr lang="en-US" sz="1400" kern="0" dirty="0"/>
              <a:t> is used for specifying an index</a:t>
            </a:r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65515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638" y="488258"/>
            <a:ext cx="8072469" cy="70952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EE2653"/>
                </a:solidFill>
              </a:rPr>
              <a:t>Missing data: Numeric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9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©2020 </a:t>
            </a:r>
            <a:r>
              <a:rPr lang="en-US" dirty="0" err="1"/>
              <a:t>Evalueserve</a:t>
            </a:r>
            <a:r>
              <a:rPr lang="en-US" dirty="0"/>
              <a:t>. All rights reserved.</a:t>
            </a:r>
            <a:endParaRPr lang="en-GB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60A9010-5936-4598-A0BF-805BC8E6C1EB}"/>
              </a:ext>
            </a:extLst>
          </p:cNvPr>
          <p:cNvSpPr/>
          <p:nvPr/>
        </p:nvSpPr>
        <p:spPr bwMode="auto">
          <a:xfrm>
            <a:off x="973872" y="3551051"/>
            <a:ext cx="6465520" cy="2705100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r>
              <a:rPr lang="es-CL" sz="1400" dirty="0" err="1">
                <a:ea typeface="Verdana" pitchFamily="34" charset="0"/>
                <a:cs typeface="Verdana" pitchFamily="34" charset="0"/>
              </a:rPr>
              <a:t>The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Imputer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class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allows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us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to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take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care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of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missing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data in a simple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way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.</a:t>
            </a:r>
          </a:p>
          <a:p>
            <a:pPr algn="l"/>
            <a:endParaRPr lang="es-CL" sz="1400" dirty="0">
              <a:ea typeface="Verdana" pitchFamily="34" charset="0"/>
              <a:cs typeface="Verdana" pitchFamily="34" charset="0"/>
            </a:endParaRPr>
          </a:p>
          <a:p>
            <a:pPr algn="l"/>
            <a:r>
              <a:rPr lang="es-CL" sz="1400" dirty="0">
                <a:ea typeface="Verdana" pitchFamily="34" charset="0"/>
                <a:cs typeface="Verdana" pitchFamily="34" charset="0"/>
              </a:rPr>
              <a:t>In Spyder , use CTRL+I to open the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object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inspector and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study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the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parameters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.</a:t>
            </a:r>
          </a:p>
          <a:p>
            <a:pPr algn="l"/>
            <a:endParaRPr lang="es-CL" sz="1400" dirty="0">
              <a:ea typeface="Verdana" pitchFamily="34" charset="0"/>
              <a:cs typeface="Verdana" pitchFamily="34" charset="0"/>
            </a:endParaRPr>
          </a:p>
          <a:p>
            <a:pPr algn="l"/>
            <a:r>
              <a:rPr lang="es-CL" sz="1400" dirty="0" err="1">
                <a:ea typeface="Verdana" pitchFamily="34" charset="0"/>
                <a:cs typeface="Verdana" pitchFamily="34" charset="0"/>
              </a:rPr>
              <a:t>Why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were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not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imputed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all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the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columns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in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this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example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?</a:t>
            </a:r>
          </a:p>
          <a:p>
            <a:pPr algn="l"/>
            <a:endParaRPr lang="es-CL" sz="1400" dirty="0">
              <a:ea typeface="Verdana" pitchFamily="34" charset="0"/>
              <a:cs typeface="Verdana" pitchFamily="34" charset="0"/>
            </a:endParaRPr>
          </a:p>
          <a:p>
            <a:pPr algn="l"/>
            <a:r>
              <a:rPr lang="es-CL" sz="1400" dirty="0" err="1">
                <a:ea typeface="Verdana" pitchFamily="34" charset="0"/>
                <a:cs typeface="Verdana" pitchFamily="34" charset="0"/>
              </a:rPr>
              <a:t>With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Python,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the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upper-bound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is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excluded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.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What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does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</a:t>
            </a:r>
            <a:r>
              <a:rPr lang="es-CL" sz="1400" dirty="0" err="1">
                <a:ea typeface="Verdana" pitchFamily="34" charset="0"/>
                <a:cs typeface="Verdana" pitchFamily="34" charset="0"/>
              </a:rPr>
              <a:t>that</a:t>
            </a:r>
            <a:r>
              <a:rPr lang="es-CL" sz="1400" dirty="0">
                <a:ea typeface="Verdana" pitchFamily="34" charset="0"/>
                <a:cs typeface="Verdana" pitchFamily="34" charset="0"/>
              </a:rPr>
              <a:t> mean?</a:t>
            </a:r>
            <a:endParaRPr lang="en-US" sz="1400" dirty="0">
              <a:ea typeface="Verdana" pitchFamily="34" charset="0"/>
              <a:cs typeface="Verdana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6CA360D-4213-48C0-8A14-7FC4E50A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556" y="2062643"/>
            <a:ext cx="5720152" cy="1334981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4FFA9E7-58EE-4B7F-8B9C-55E06E781A13}"/>
              </a:ext>
            </a:extLst>
          </p:cNvPr>
          <p:cNvSpPr txBox="1">
            <a:spLocks/>
          </p:cNvSpPr>
          <p:nvPr/>
        </p:nvSpPr>
        <p:spPr>
          <a:xfrm>
            <a:off x="544880" y="1232581"/>
            <a:ext cx="7323505" cy="1088222"/>
          </a:xfrm>
          <a:prstGeom prst="rect">
            <a:avLst/>
          </a:prstGeom>
        </p:spPr>
        <p:txBody>
          <a:bodyPr vert="horz" lIns="0" tIns="40106" rIns="0" bIns="40106" rtlCol="0">
            <a:normAutofit/>
          </a:bodyPr>
          <a:lstStyle>
            <a:lvl1pPr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defRPr sz="1200">
                <a:solidFill>
                  <a:srgbClr val="47254B"/>
                </a:solidFill>
                <a:latin typeface="+mn-lt"/>
                <a:ea typeface="+mn-ea"/>
                <a:cs typeface="+mn-cs"/>
              </a:defRPr>
            </a:lvl1pPr>
            <a:lvl2pPr marL="200528" indent="-200528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01056" indent="-200528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3pPr>
            <a:lvl4pPr marL="604369" indent="-199136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  <a:latin typeface="+mn-lt"/>
              </a:defRPr>
            </a:lvl4pPr>
            <a:lvl5pPr marL="802112" indent="-197743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–"/>
              <a:defRPr sz="1200">
                <a:solidFill>
                  <a:schemeClr val="tx2"/>
                </a:solidFill>
                <a:latin typeface="+mn-lt"/>
              </a:defRPr>
            </a:lvl5pPr>
            <a:lvl6pPr marL="999854" indent="-197743" algn="l" rtl="0" eaLnBrk="1" fontAlgn="base" hangingPunct="1">
              <a:spcBef>
                <a:spcPts val="526"/>
              </a:spcBef>
              <a:spcAft>
                <a:spcPts val="263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•"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6pPr>
            <a:lvl7pPr marL="1485781" indent="-147627" algn="l" rtl="0" eaLnBrk="1" fontAlgn="base" hangingPunct="1">
              <a:spcBef>
                <a:spcPct val="5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1942945" indent="-147627" algn="l" rtl="0" eaLnBrk="1" fontAlgn="base" hangingPunct="1">
              <a:spcBef>
                <a:spcPct val="5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2400109" indent="-147627" algn="l" rtl="0" eaLnBrk="1" fontAlgn="base" hangingPunct="1">
              <a:spcBef>
                <a:spcPct val="5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CL" sz="1400" kern="0" dirty="0"/>
              <a:t>In Python,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sklearn</a:t>
            </a:r>
            <a:r>
              <a:rPr lang="es-CL" sz="1400" kern="0" dirty="0"/>
              <a:t> </a:t>
            </a:r>
            <a:r>
              <a:rPr lang="es-CL" sz="1400" kern="0" dirty="0" err="1"/>
              <a:t>library</a:t>
            </a:r>
            <a:r>
              <a:rPr lang="es-CL" sz="1400" kern="0" dirty="0"/>
              <a:t> </a:t>
            </a:r>
            <a:r>
              <a:rPr lang="es-CL" sz="1400" kern="0" dirty="0" err="1"/>
              <a:t>is</a:t>
            </a:r>
            <a:r>
              <a:rPr lang="es-CL" sz="1400" kern="0" dirty="0"/>
              <a:t> a </a:t>
            </a:r>
            <a:r>
              <a:rPr lang="es-CL" sz="1400" kern="0" dirty="0" err="1"/>
              <a:t>known</a:t>
            </a:r>
            <a:r>
              <a:rPr lang="es-CL" sz="1400" kern="0" dirty="0"/>
              <a:t> </a:t>
            </a:r>
            <a:r>
              <a:rPr lang="es-CL" sz="1400" kern="0" dirty="0" err="1"/>
              <a:t>tool</a:t>
            </a:r>
            <a:r>
              <a:rPr lang="es-CL" sz="1400" kern="0" dirty="0"/>
              <a:t> </a:t>
            </a:r>
            <a:r>
              <a:rPr lang="es-CL" sz="1400" kern="0" dirty="0" err="1"/>
              <a:t>for</a:t>
            </a:r>
            <a:r>
              <a:rPr lang="es-CL" sz="1400" kern="0" dirty="0"/>
              <a:t> </a:t>
            </a:r>
            <a:r>
              <a:rPr lang="es-CL" sz="1400" kern="0" dirty="0" err="1"/>
              <a:t>working</a:t>
            </a:r>
            <a:r>
              <a:rPr lang="es-CL" sz="1400" kern="0" dirty="0"/>
              <a:t> </a:t>
            </a:r>
            <a:r>
              <a:rPr lang="es-CL" sz="1400" kern="0" dirty="0" err="1"/>
              <a:t>with</a:t>
            </a:r>
            <a:r>
              <a:rPr lang="es-CL" sz="1400" kern="0" dirty="0"/>
              <a:t> ML </a:t>
            </a:r>
            <a:r>
              <a:rPr lang="es-CL" sz="1400" kern="0" dirty="0" err="1"/>
              <a:t>techniques</a:t>
            </a:r>
            <a:r>
              <a:rPr lang="es-CL" sz="1400" kern="0" dirty="0"/>
              <a:t>, </a:t>
            </a:r>
            <a:r>
              <a:rPr lang="es-CL" sz="1400" kern="0" dirty="0" err="1"/>
              <a:t>including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preprocessing</a:t>
            </a:r>
            <a:r>
              <a:rPr lang="es-CL" sz="1400" kern="0" dirty="0"/>
              <a:t> </a:t>
            </a:r>
            <a:r>
              <a:rPr lang="es-CL" sz="1400" kern="0" dirty="0" err="1"/>
              <a:t>steps</a:t>
            </a:r>
            <a:r>
              <a:rPr lang="es-CL" sz="1400" kern="0" dirty="0"/>
              <a:t>.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174525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valueserve Common Layout">
  <a:themeElements>
    <a:clrScheme name="Evalueserve New Theme">
      <a:dk1>
        <a:srgbClr val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3250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j-lt"/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name="Evalueserve_Sections_Template_28, April 2015.potx" id="{39CB17F5-79C8-4044-9C90-9DD742FB7165}" vid="{16D2F853-B6A7-41A7-A66D-EDC45D59D9A1}"/>
    </a:ext>
  </a:extLst>
</a:theme>
</file>

<file path=ppt/theme/theme2.xml><?xml version="1.0" encoding="utf-8"?>
<a:theme xmlns:a="http://schemas.openxmlformats.org/drawingml/2006/main" name="Evalueserve Pink Theme">
  <a:themeElements>
    <a:clrScheme name="Custom Colors - Evalueserve">
      <a:dk1>
        <a:sysClr val="windowText" lastClr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3250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j-lt"/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name="Evalueserve_Sections_Template_28, April 2015.potx" id="{39CB17F5-79C8-4044-9C90-9DD742FB7165}" vid="{95F03569-6932-431F-A78E-9F755726E304}"/>
    </a:ext>
  </a:extLst>
</a:theme>
</file>

<file path=ppt/theme/theme3.xml><?xml version="1.0" encoding="utf-8"?>
<a:theme xmlns:a="http://schemas.openxmlformats.org/drawingml/2006/main" name="Evalueserve Purple Theme">
  <a:themeElements>
    <a:clrScheme name="Custom Colors - Evalueserve">
      <a:dk1>
        <a:sysClr val="windowText" lastClr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3250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j-lt"/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name="Evalueserve_Sections_Template_28, April 2015.potx" id="{39CB17F5-79C8-4044-9C90-9DD742FB7165}" vid="{8915B2CC-3F9C-4D74-AAC3-2B584A303086}"/>
    </a:ext>
  </a:extLst>
</a:theme>
</file>

<file path=ppt/theme/theme4.xml><?xml version="1.0" encoding="utf-8"?>
<a:theme xmlns:a="http://schemas.openxmlformats.org/drawingml/2006/main" name="Evalueserve Dark Purple Theme">
  <a:themeElements>
    <a:clrScheme name="Custom Colors - Evalueserve">
      <a:dk1>
        <a:sysClr val="windowText" lastClr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3250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j-lt"/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name="Evalueserve_Sections_Template_28, April 2015.potx" id="{39CB17F5-79C8-4044-9C90-9DD742FB7165}" vid="{1EF3E39D-FC65-4436-9B55-05D49828E21E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Evalueserve PowerPoint Template</Template>
  <TotalTime>7845</TotalTime>
  <Words>3004</Words>
  <Application>Microsoft Office PowerPoint</Application>
  <PresentationFormat>Presentación en pantalla (4:3)</PresentationFormat>
  <Paragraphs>561</Paragraphs>
  <Slides>58</Slides>
  <Notes>3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4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7" baseType="lpstr">
      <vt:lpstr>Arial</vt:lpstr>
      <vt:lpstr>Calibri</vt:lpstr>
      <vt:lpstr>Segoe UI</vt:lpstr>
      <vt:lpstr>Verdana</vt:lpstr>
      <vt:lpstr>Evalueserve Common Layout</vt:lpstr>
      <vt:lpstr>Evalueserve Pink Theme</vt:lpstr>
      <vt:lpstr>Evalueserve Purple Theme</vt:lpstr>
      <vt:lpstr>Evalueserve Dark Purple Theme</vt:lpstr>
      <vt:lpstr>think-cell Slide</vt:lpstr>
      <vt:lpstr> Machine Learning: Using Python for Data Science</vt:lpstr>
      <vt:lpstr>Contents</vt:lpstr>
      <vt:lpstr>Presentación de PowerPoint</vt:lpstr>
      <vt:lpstr>Data Preprocessing </vt:lpstr>
      <vt:lpstr>Presentación de PowerPoint</vt:lpstr>
      <vt:lpstr>Presentación de PowerPoint</vt:lpstr>
      <vt:lpstr>Importing the libraries</vt:lpstr>
      <vt:lpstr>Importing the Dataset </vt:lpstr>
      <vt:lpstr>Missing data: Numeric</vt:lpstr>
      <vt:lpstr>Categorical data </vt:lpstr>
      <vt:lpstr>Splitting the dataset </vt:lpstr>
      <vt:lpstr>Feature Scaling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Clustering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Hierarchical Clustering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Decision Trees and Random Forests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Random Forest</vt:lpstr>
      <vt:lpstr>Presentación de PowerPoint</vt:lpstr>
      <vt:lpstr>Presentación de PowerPoint</vt:lpstr>
      <vt:lpstr>Presentación de PowerPoint</vt:lpstr>
      <vt:lpstr>How to build a model?</vt:lpstr>
      <vt:lpstr>Backward Elimination</vt:lpstr>
      <vt:lpstr>Forward Selection</vt:lpstr>
      <vt:lpstr>Stepwise Selection</vt:lpstr>
      <vt:lpstr>Presentación de PowerPoint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Profitability</dc:title>
  <dc:creator>Erick</dc:creator>
  <cp:lastModifiedBy>Juan Carlos Urrutia Jiménez</cp:lastModifiedBy>
  <cp:revision>163</cp:revision>
  <dcterms:created xsi:type="dcterms:W3CDTF">2015-08-27T23:57:25Z</dcterms:created>
  <dcterms:modified xsi:type="dcterms:W3CDTF">2020-01-02T05:33:23Z</dcterms:modified>
</cp:coreProperties>
</file>